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7" r:id="rId4"/>
    <p:sldId id="268" r:id="rId5"/>
    <p:sldId id="266" r:id="rId6"/>
    <p:sldId id="258" r:id="rId7"/>
    <p:sldId id="257" r:id="rId8"/>
    <p:sldId id="259" r:id="rId9"/>
    <p:sldId id="260" r:id="rId10"/>
    <p:sldId id="261" r:id="rId11"/>
    <p:sldId id="262" r:id="rId12"/>
    <p:sldId id="263" r:id="rId13"/>
    <p:sldId id="264" r:id="rId14"/>
    <p:sldId id="269" r:id="rId15"/>
    <p:sldId id="270" r:id="rId16"/>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E1F9"/>
    <a:srgbClr val="8883E3"/>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03" autoAdjust="0"/>
    <p:restoredTop sz="94660"/>
  </p:normalViewPr>
  <p:slideViewPr>
    <p:cSldViewPr>
      <p:cViewPr>
        <p:scale>
          <a:sx n="76" d="100"/>
          <a:sy n="76" d="100"/>
        </p:scale>
        <p:origin x="-270" y="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70855861-BB01-411A-85E6-C8350937F6E6}" type="datetimeFigureOut">
              <a:rPr lang="hu-HU" smtClean="0"/>
              <a:pPr/>
              <a:t>2015.03.25.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27D2167-3CAD-4719-B816-B724C6EFF676}" type="slidenum">
              <a:rPr lang="hu-HU" smtClean="0"/>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70855861-BB01-411A-85E6-C8350937F6E6}" type="datetimeFigureOut">
              <a:rPr lang="hu-HU" smtClean="0"/>
              <a:pPr/>
              <a:t>2015.03.25.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27D2167-3CAD-4719-B816-B724C6EFF676}" type="slidenum">
              <a:rPr lang="hu-HU" smtClean="0"/>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70855861-BB01-411A-85E6-C8350937F6E6}" type="datetimeFigureOut">
              <a:rPr lang="hu-HU" smtClean="0"/>
              <a:pPr/>
              <a:t>2015.03.25.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27D2167-3CAD-4719-B816-B724C6EFF676}" type="slidenum">
              <a:rPr lang="hu-HU" smtClean="0"/>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70855861-BB01-411A-85E6-C8350937F6E6}" type="datetimeFigureOut">
              <a:rPr lang="hu-HU" smtClean="0"/>
              <a:pPr/>
              <a:t>2015.03.25.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27D2167-3CAD-4719-B816-B724C6EFF676}" type="slidenum">
              <a:rPr lang="hu-HU" smtClean="0"/>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70855861-BB01-411A-85E6-C8350937F6E6}" type="datetimeFigureOut">
              <a:rPr lang="hu-HU" smtClean="0"/>
              <a:pPr/>
              <a:t>2015.03.25.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27D2167-3CAD-4719-B816-B724C6EFF676}" type="slidenum">
              <a:rPr lang="hu-HU" smtClean="0"/>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70855861-BB01-411A-85E6-C8350937F6E6}" type="datetimeFigureOut">
              <a:rPr lang="hu-HU" smtClean="0"/>
              <a:pPr/>
              <a:t>2015.03.25.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827D2167-3CAD-4719-B816-B724C6EFF676}" type="slidenum">
              <a:rPr lang="hu-HU" smtClean="0"/>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70855861-BB01-411A-85E6-C8350937F6E6}" type="datetimeFigureOut">
              <a:rPr lang="hu-HU" smtClean="0"/>
              <a:pPr/>
              <a:t>2015.03.25.</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827D2167-3CAD-4719-B816-B724C6EFF676}" type="slidenum">
              <a:rPr lang="hu-HU" smtClean="0"/>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70855861-BB01-411A-85E6-C8350937F6E6}" type="datetimeFigureOut">
              <a:rPr lang="hu-HU" smtClean="0"/>
              <a:pPr/>
              <a:t>2015.03.25.</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827D2167-3CAD-4719-B816-B724C6EFF676}" type="slidenum">
              <a:rPr lang="hu-HU" smtClean="0"/>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70855861-BB01-411A-85E6-C8350937F6E6}" type="datetimeFigureOut">
              <a:rPr lang="hu-HU" smtClean="0"/>
              <a:pPr/>
              <a:t>2015.03.25.</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827D2167-3CAD-4719-B816-B724C6EFF676}" type="slidenum">
              <a:rPr lang="hu-HU" smtClean="0"/>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70855861-BB01-411A-85E6-C8350937F6E6}" type="datetimeFigureOut">
              <a:rPr lang="hu-HU" smtClean="0"/>
              <a:pPr/>
              <a:t>2015.03.25.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827D2167-3CAD-4719-B816-B724C6EFF676}" type="slidenum">
              <a:rPr lang="hu-HU" smtClean="0"/>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70855861-BB01-411A-85E6-C8350937F6E6}" type="datetimeFigureOut">
              <a:rPr lang="hu-HU" smtClean="0"/>
              <a:pPr/>
              <a:t>2015.03.25.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827D2167-3CAD-4719-B816-B724C6EFF676}" type="slidenum">
              <a:rPr lang="hu-HU" smtClean="0"/>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855861-BB01-411A-85E6-C8350937F6E6}" type="datetimeFigureOut">
              <a:rPr lang="hu-HU" smtClean="0"/>
              <a:pPr/>
              <a:t>2015.03.25.</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7D2167-3CAD-4719-B816-B724C6EFF676}" type="slidenum">
              <a:rPr lang="hu-HU" smtClean="0"/>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1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1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4" name="Téglalap 3"/>
          <p:cNvSpPr/>
          <p:nvPr/>
        </p:nvSpPr>
        <p:spPr>
          <a:xfrm>
            <a:off x="857224" y="357166"/>
            <a:ext cx="7547835" cy="923330"/>
          </a:xfrm>
          <a:prstGeom prst="rect">
            <a:avLst/>
          </a:prstGeom>
          <a:noFill/>
        </p:spPr>
        <p:txBody>
          <a:bodyPr wrap="none" lIns="91440" tIns="45720" rIns="91440" bIns="45720">
            <a:prstTxWarp prst="textDeflate">
              <a:avLst/>
            </a:prstTxWarp>
            <a:spAutoFit/>
          </a:bodyPr>
          <a:lstStyle/>
          <a:p>
            <a:pPr algn="ctr"/>
            <a:r>
              <a:rPr lang="hu-HU"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Welcome to </a:t>
            </a:r>
            <a:r>
              <a:rPr lang="hu-HU"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a:t>
            </a:r>
            <a:r>
              <a:rPr lang="hu-HU"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ustralia</a:t>
            </a:r>
            <a:endParaRPr lang="hu-HU"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Szövegdoboz 4"/>
          <p:cNvSpPr txBox="1"/>
          <p:nvPr/>
        </p:nvSpPr>
        <p:spPr>
          <a:xfrm>
            <a:off x="4500562" y="6516368"/>
            <a:ext cx="5500694" cy="341632"/>
          </a:xfrm>
          <a:prstGeom prst="rect">
            <a:avLst/>
          </a:prstGeom>
          <a:noFill/>
        </p:spPr>
        <p:txBody>
          <a:bodyPr wrap="square" rtlCol="0">
            <a:spAutoFit/>
          </a:bodyPr>
          <a:lstStyle/>
          <a:p>
            <a:pPr>
              <a:lnSpc>
                <a:spcPct val="90000"/>
              </a:lnSpc>
            </a:pPr>
            <a:r>
              <a:rPr lang="hu-HU" dirty="0" smtClean="0">
                <a:latin typeface="Rockwell" pitchFamily="18" charset="0"/>
              </a:rPr>
              <a:t>Official name</a:t>
            </a:r>
            <a:r>
              <a:rPr lang="en-US" dirty="0" smtClean="0">
                <a:latin typeface="Rockwell" pitchFamily="18" charset="0"/>
              </a:rPr>
              <a:t>:  Commonwealth of Australia</a:t>
            </a:r>
            <a:endParaRPr lang="en-US" dirty="0">
              <a:latin typeface="Rockwell" pitchFamily="18" charset="0"/>
            </a:endParaRPr>
          </a:p>
        </p:txBody>
      </p:sp>
      <p:sp>
        <p:nvSpPr>
          <p:cNvPr id="6" name="Szövegdoboz 5"/>
          <p:cNvSpPr txBox="1"/>
          <p:nvPr/>
        </p:nvSpPr>
        <p:spPr>
          <a:xfrm>
            <a:off x="6572200" y="6143644"/>
            <a:ext cx="2571800" cy="341632"/>
          </a:xfrm>
          <a:prstGeom prst="rect">
            <a:avLst/>
          </a:prstGeom>
          <a:noFill/>
        </p:spPr>
        <p:txBody>
          <a:bodyPr wrap="square" rtlCol="0">
            <a:spAutoFit/>
          </a:bodyPr>
          <a:lstStyle/>
          <a:p>
            <a:pPr>
              <a:lnSpc>
                <a:spcPct val="90000"/>
              </a:lnSpc>
            </a:pPr>
            <a:r>
              <a:rPr lang="hu-HU" dirty="0" smtClean="0">
                <a:latin typeface="Rockwell" pitchFamily="18" charset="0"/>
              </a:rPr>
              <a:t>Capital city</a:t>
            </a:r>
            <a:r>
              <a:rPr lang="en-US" dirty="0" smtClean="0">
                <a:latin typeface="Rockwell" pitchFamily="18" charset="0"/>
              </a:rPr>
              <a:t>: Canberra</a:t>
            </a:r>
            <a:endParaRPr lang="en-US" dirty="0">
              <a:latin typeface="Rockwell" pitchFamily="18" charset="0"/>
            </a:endParaRPr>
          </a:p>
        </p:txBody>
      </p:sp>
      <p:sp>
        <p:nvSpPr>
          <p:cNvPr id="7" name="Téglalap 6"/>
          <p:cNvSpPr/>
          <p:nvPr/>
        </p:nvSpPr>
        <p:spPr>
          <a:xfrm>
            <a:off x="1357290" y="1571612"/>
            <a:ext cx="6643718" cy="1200329"/>
          </a:xfrm>
          <a:prstGeom prst="rect">
            <a:avLst/>
          </a:prstGeom>
        </p:spPr>
        <p:txBody>
          <a:bodyPr wrap="square">
            <a:spAutoFit/>
          </a:bodyPr>
          <a:lstStyle/>
          <a:p>
            <a:pPr algn="ctr"/>
            <a:r>
              <a:rPr lang="en-US" b="1" dirty="0" smtClean="0">
                <a:solidFill>
                  <a:schemeClr val="bg1"/>
                </a:solidFill>
                <a:latin typeface="Rockwell" pitchFamily="18" charset="0"/>
              </a:rPr>
              <a:t>Australia is situated south of Asia, between the Pacific and the Indian Oceans. Australia is a continent, a country and an island at the same time. Australia is located in the southern hemisphere.</a:t>
            </a:r>
            <a:endParaRPr lang="ru-RU" b="1" dirty="0">
              <a:solidFill>
                <a:schemeClr val="bg1"/>
              </a:solidFill>
              <a:latin typeface="Palatino"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l="-12000" r="-12000"/>
          </a:stretch>
        </a:blipFill>
        <a:effectLst/>
      </p:bgPr>
    </p:bg>
    <p:spTree>
      <p:nvGrpSpPr>
        <p:cNvPr id="1" name=""/>
        <p:cNvGrpSpPr/>
        <p:nvPr/>
      </p:nvGrpSpPr>
      <p:grpSpPr>
        <a:xfrm>
          <a:off x="0" y="0"/>
          <a:ext cx="0" cy="0"/>
          <a:chOff x="0" y="0"/>
          <a:chExt cx="0" cy="0"/>
        </a:xfrm>
      </p:grpSpPr>
      <p:sp>
        <p:nvSpPr>
          <p:cNvPr id="4" name="Téglalap 3"/>
          <p:cNvSpPr/>
          <p:nvPr/>
        </p:nvSpPr>
        <p:spPr>
          <a:xfrm>
            <a:off x="5929322" y="285728"/>
            <a:ext cx="2903290" cy="1676111"/>
          </a:xfrm>
          <a:prstGeom prst="rect">
            <a:avLst/>
          </a:prstGeom>
          <a:noFill/>
        </p:spPr>
        <p:txBody>
          <a:bodyPr wrap="none" lIns="91440" tIns="45720" rIns="91440" bIns="45720">
            <a:prstTxWarp prst="textInflateBottom">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u-HU" sz="5400" b="1" dirty="0" err="1" smtClean="0">
                <a:ln w="10541" cmpd="sng">
                  <a:solidFill>
                    <a:srgbClr val="7D7D7D">
                      <a:tint val="100000"/>
                      <a:shade val="100000"/>
                      <a:satMod val="110000"/>
                    </a:srgbClr>
                  </a:solidFill>
                  <a:prstDash val="solid"/>
                </a:ln>
                <a:solidFill>
                  <a:schemeClr val="accent2"/>
                </a:solidFill>
              </a:rPr>
              <a:t>Sidney</a:t>
            </a:r>
            <a:endParaRPr lang="hu-HU" sz="5400" b="1" cap="none" spc="0" dirty="0">
              <a:ln w="11430"/>
              <a:solidFill>
                <a:schemeClr val="accent2"/>
              </a:solidFill>
              <a:effectLst>
                <a:outerShdw blurRad="50800" dist="39000" dir="5460000" algn="tl">
                  <a:srgbClr val="000000">
                    <a:alpha val="38000"/>
                  </a:srgbClr>
                </a:outerShdw>
              </a:effectLst>
            </a:endParaRPr>
          </a:p>
        </p:txBody>
      </p:sp>
      <p:pic>
        <p:nvPicPr>
          <p:cNvPr id="17410" name="Picture 2" descr="http://upload.wikimedia.org/wikipedia/commons/d/d1/Sydney_Harbour_Bridge_from_Circular_Quay.jpg"/>
          <p:cNvPicPr>
            <a:picLocks noChangeAspect="1" noChangeArrowheads="1"/>
          </p:cNvPicPr>
          <p:nvPr/>
        </p:nvPicPr>
        <p:blipFill>
          <a:blip r:embed="rId3" cstate="print"/>
          <a:srcRect/>
          <a:stretch>
            <a:fillRect/>
          </a:stretch>
        </p:blipFill>
        <p:spPr bwMode="auto">
          <a:xfrm>
            <a:off x="214282" y="0"/>
            <a:ext cx="5357850" cy="2857520"/>
          </a:xfrm>
          <a:prstGeom prst="rect">
            <a:avLst/>
          </a:prstGeom>
          <a:noFill/>
        </p:spPr>
      </p:pic>
      <p:pic>
        <p:nvPicPr>
          <p:cNvPr id="17412" name="Picture 4" descr="http://upload.wikimedia.org/wikipedia/commons/a/a1/Sydney_Opera_House_Night.jpg"/>
          <p:cNvPicPr>
            <a:picLocks noChangeAspect="1" noChangeArrowheads="1"/>
          </p:cNvPicPr>
          <p:nvPr/>
        </p:nvPicPr>
        <p:blipFill>
          <a:blip r:embed="rId4" cstate="print"/>
          <a:srcRect/>
          <a:stretch>
            <a:fillRect/>
          </a:stretch>
        </p:blipFill>
        <p:spPr bwMode="auto">
          <a:xfrm>
            <a:off x="214282" y="3714752"/>
            <a:ext cx="5357817" cy="2786082"/>
          </a:xfrm>
          <a:prstGeom prst="rect">
            <a:avLst/>
          </a:prstGeom>
          <a:noFill/>
        </p:spPr>
      </p:pic>
      <p:pic>
        <p:nvPicPr>
          <p:cNvPr id="17414" name="Picture 6" descr="http://upload.wikimedia.org/wikipedia/commons/0/0e/St_Mary's_Cathedral,_Sydney_HDR.jpg"/>
          <p:cNvPicPr>
            <a:picLocks noChangeAspect="1" noChangeArrowheads="1"/>
          </p:cNvPicPr>
          <p:nvPr/>
        </p:nvPicPr>
        <p:blipFill>
          <a:blip r:embed="rId5" cstate="print"/>
          <a:srcRect/>
          <a:stretch>
            <a:fillRect/>
          </a:stretch>
        </p:blipFill>
        <p:spPr bwMode="auto">
          <a:xfrm>
            <a:off x="5786446" y="1571612"/>
            <a:ext cx="3143272" cy="5074156"/>
          </a:xfrm>
          <a:prstGeom prst="rect">
            <a:avLst/>
          </a:prstGeom>
          <a:noFill/>
        </p:spPr>
      </p:pic>
      <p:sp>
        <p:nvSpPr>
          <p:cNvPr id="9" name="Téglalap 8"/>
          <p:cNvSpPr/>
          <p:nvPr/>
        </p:nvSpPr>
        <p:spPr>
          <a:xfrm>
            <a:off x="5786446" y="5286388"/>
            <a:ext cx="3143272" cy="1323439"/>
          </a:xfrm>
          <a:prstGeom prst="rect">
            <a:avLst/>
          </a:prstGeom>
        </p:spPr>
        <p:txBody>
          <a:bodyPr wrap="square">
            <a:spAutoFit/>
          </a:bodyPr>
          <a:lstStyle/>
          <a:p>
            <a:pPr algn="ctr"/>
            <a:r>
              <a:rPr lang="en-US" sz="1600" b="1" dirty="0" smtClean="0">
                <a:solidFill>
                  <a:schemeClr val="bg1"/>
                </a:solidFill>
              </a:rPr>
              <a:t>The Metropolitan Cathedral of Saint Mary</a:t>
            </a:r>
            <a:r>
              <a:rPr lang="en-US" sz="1600" dirty="0" smtClean="0">
                <a:solidFill>
                  <a:schemeClr val="bg1"/>
                </a:solidFill>
              </a:rPr>
              <a:t> is the cathedral church of the</a:t>
            </a:r>
            <a:r>
              <a:rPr lang="hu-HU" sz="1600" dirty="0" smtClean="0">
                <a:solidFill>
                  <a:schemeClr val="bg1"/>
                </a:solidFill>
              </a:rPr>
              <a:t> </a:t>
            </a:r>
            <a:r>
              <a:rPr lang="en-US" sz="1600" dirty="0" smtClean="0">
                <a:solidFill>
                  <a:schemeClr val="bg1"/>
                </a:solidFill>
              </a:rPr>
              <a:t>Roman Catholic Archdiocese of Sydney and the seat of the Archbishop of Sydney</a:t>
            </a:r>
            <a:endParaRPr lang="hu-HU" sz="1600" dirty="0">
              <a:solidFill>
                <a:schemeClr val="bg1"/>
              </a:solidFill>
            </a:endParaRPr>
          </a:p>
        </p:txBody>
      </p:sp>
      <p:sp>
        <p:nvSpPr>
          <p:cNvPr id="10" name="Téglalap 9"/>
          <p:cNvSpPr/>
          <p:nvPr/>
        </p:nvSpPr>
        <p:spPr>
          <a:xfrm>
            <a:off x="214282" y="1785926"/>
            <a:ext cx="5357850" cy="1077218"/>
          </a:xfrm>
          <a:prstGeom prst="rect">
            <a:avLst/>
          </a:prstGeom>
        </p:spPr>
        <p:txBody>
          <a:bodyPr wrap="square">
            <a:spAutoFit/>
          </a:bodyPr>
          <a:lstStyle/>
          <a:p>
            <a:pPr algn="ctr"/>
            <a:r>
              <a:rPr lang="en-US" sz="1600" b="1" dirty="0" smtClean="0">
                <a:solidFill>
                  <a:schemeClr val="bg1"/>
                </a:solidFill>
              </a:rPr>
              <a:t>The Sydney </a:t>
            </a:r>
            <a:r>
              <a:rPr lang="en-US" sz="1600" b="1" dirty="0" err="1" smtClean="0">
                <a:solidFill>
                  <a:schemeClr val="bg1"/>
                </a:solidFill>
              </a:rPr>
              <a:t>Harbour</a:t>
            </a:r>
            <a:r>
              <a:rPr lang="en-US" sz="1600" b="1" dirty="0" smtClean="0">
                <a:solidFill>
                  <a:schemeClr val="bg1"/>
                </a:solidFill>
              </a:rPr>
              <a:t> Bridge</a:t>
            </a:r>
            <a:r>
              <a:rPr lang="en-US" sz="1600" dirty="0" smtClean="0">
                <a:solidFill>
                  <a:schemeClr val="bg1"/>
                </a:solidFill>
              </a:rPr>
              <a:t> is a steel through arch bridge across Sydney </a:t>
            </a:r>
            <a:r>
              <a:rPr lang="en-US" sz="1600" dirty="0" err="1" smtClean="0">
                <a:solidFill>
                  <a:schemeClr val="bg1"/>
                </a:solidFill>
              </a:rPr>
              <a:t>Harbour</a:t>
            </a:r>
            <a:r>
              <a:rPr lang="en-US" sz="1600" dirty="0" smtClean="0">
                <a:solidFill>
                  <a:schemeClr val="bg1"/>
                </a:solidFill>
              </a:rPr>
              <a:t> that carries rail, vehicular, bicycle, and pedestrian traffic between the Sydney central business district and the North Shore.</a:t>
            </a:r>
            <a:endParaRPr lang="hu-HU" sz="1600" dirty="0">
              <a:solidFill>
                <a:schemeClr val="bg1"/>
              </a:solidFill>
            </a:endParaRPr>
          </a:p>
        </p:txBody>
      </p:sp>
      <p:sp>
        <p:nvSpPr>
          <p:cNvPr id="11" name="Téglalap 10"/>
          <p:cNvSpPr/>
          <p:nvPr/>
        </p:nvSpPr>
        <p:spPr>
          <a:xfrm>
            <a:off x="214282" y="5929330"/>
            <a:ext cx="5357850" cy="646331"/>
          </a:xfrm>
          <a:prstGeom prst="rect">
            <a:avLst/>
          </a:prstGeom>
        </p:spPr>
        <p:txBody>
          <a:bodyPr wrap="square">
            <a:spAutoFit/>
          </a:bodyPr>
          <a:lstStyle/>
          <a:p>
            <a:r>
              <a:rPr lang="en-US" b="1" dirty="0" smtClean="0">
                <a:solidFill>
                  <a:schemeClr val="bg1"/>
                </a:solidFill>
              </a:rPr>
              <a:t>The Sydney Opera Ho</a:t>
            </a:r>
            <a:r>
              <a:rPr lang="en-US" b="1" dirty="0" smtClean="0"/>
              <a:t>us</a:t>
            </a:r>
            <a:r>
              <a:rPr lang="en-US" b="1" dirty="0" smtClean="0">
                <a:solidFill>
                  <a:schemeClr val="bg1"/>
                </a:solidFill>
              </a:rPr>
              <a:t>e</a:t>
            </a:r>
            <a:r>
              <a:rPr lang="en-US" dirty="0" smtClean="0">
                <a:solidFill>
                  <a:schemeClr val="bg1"/>
                </a:solidFill>
              </a:rPr>
              <a:t> is a multi-ve</a:t>
            </a:r>
            <a:r>
              <a:rPr lang="en-US" dirty="0" smtClean="0"/>
              <a:t>nue</a:t>
            </a:r>
            <a:r>
              <a:rPr lang="en-US" dirty="0" smtClean="0">
                <a:solidFill>
                  <a:schemeClr val="bg1"/>
                </a:solidFill>
              </a:rPr>
              <a:t> </a:t>
            </a:r>
            <a:r>
              <a:rPr lang="en-US" dirty="0" smtClean="0"/>
              <a:t>pe</a:t>
            </a:r>
            <a:r>
              <a:rPr lang="en-US" dirty="0" smtClean="0">
                <a:solidFill>
                  <a:schemeClr val="bg1"/>
                </a:solidFill>
              </a:rPr>
              <a:t>rforming arts centre in Sydney,</a:t>
            </a:r>
            <a:r>
              <a:rPr lang="hu-HU" dirty="0" smtClean="0">
                <a:solidFill>
                  <a:schemeClr val="bg1"/>
                </a:solidFill>
              </a:rPr>
              <a:t> </a:t>
            </a:r>
            <a:r>
              <a:rPr lang="en-US" dirty="0" smtClean="0">
                <a:solidFill>
                  <a:schemeClr val="bg1"/>
                </a:solidFill>
              </a:rPr>
              <a:t>New South Wales, A</a:t>
            </a:r>
            <a:r>
              <a:rPr lang="en-US" dirty="0" smtClean="0"/>
              <a:t>us</a:t>
            </a:r>
            <a:r>
              <a:rPr lang="en-US" dirty="0" smtClean="0">
                <a:solidFill>
                  <a:schemeClr val="bg1"/>
                </a:solidFill>
              </a:rPr>
              <a:t>tralia. </a:t>
            </a:r>
            <a:endParaRPr lang="hu-HU"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28000"/>
          </a:stretch>
        </a:blipFill>
        <a:effectLst/>
      </p:bgPr>
    </p:bg>
    <p:spTree>
      <p:nvGrpSpPr>
        <p:cNvPr id="1" name=""/>
        <p:cNvGrpSpPr/>
        <p:nvPr/>
      </p:nvGrpSpPr>
      <p:grpSpPr>
        <a:xfrm>
          <a:off x="0" y="0"/>
          <a:ext cx="0" cy="0"/>
          <a:chOff x="0" y="0"/>
          <a:chExt cx="0" cy="0"/>
        </a:xfrm>
      </p:grpSpPr>
      <p:sp>
        <p:nvSpPr>
          <p:cNvPr id="4" name="WordArt 17"/>
          <p:cNvSpPr>
            <a:spLocks noChangeArrowheads="1" noChangeShapeType="1" noTextEdit="1"/>
          </p:cNvSpPr>
          <p:nvPr/>
        </p:nvSpPr>
        <p:spPr bwMode="auto">
          <a:xfrm rot="5400000">
            <a:off x="1683543" y="3531375"/>
            <a:ext cx="5491162" cy="857256"/>
          </a:xfrm>
          <a:prstGeom prst="rect">
            <a:avLst/>
          </a:prstGeom>
          <a:noFill/>
          <a:ln>
            <a:noFill/>
          </a:ln>
          <a:scene3d>
            <a:camera prst="isometricLeftDown"/>
            <a:lightRig rig="threePt" dir="t"/>
          </a:scene3d>
        </p:spPr>
        <p:style>
          <a:lnRef idx="2">
            <a:schemeClr val="dk1"/>
          </a:lnRef>
          <a:fillRef idx="1">
            <a:schemeClr val="lt1"/>
          </a:fillRef>
          <a:effectRef idx="0">
            <a:schemeClr val="dk1"/>
          </a:effectRef>
          <a:fontRef idx="minor">
            <a:schemeClr val="dk1"/>
          </a:fontRef>
        </p:style>
        <p:txBody>
          <a:bodyPr vert="wordArtVertRtl" wrap="none" fromWordArt="1">
            <a:prstTxWarp prst="textWave4">
              <a:avLst>
                <a:gd name="adj1" fmla="val 13005"/>
                <a:gd name="adj2" fmla="val 0"/>
              </a:avLst>
            </a:prstTxWarp>
            <a:scene3d>
              <a:camera prst="isometricTopUp"/>
              <a:lightRig rig="brightRoom" dir="t"/>
            </a:scene3d>
            <a:sp3d extrusionH="57150" contourW="6350" prstMaterial="plastic">
              <a:bevelT w="20320" h="20320" prst="relaxedInset"/>
              <a:contourClr>
                <a:schemeClr val="accent1">
                  <a:tint val="100000"/>
                  <a:shade val="100000"/>
                  <a:hueMod val="100000"/>
                  <a:satMod val="100000"/>
                </a:schemeClr>
              </a:contourClr>
            </a:sp3d>
          </a:bodyPr>
          <a:lstStyle/>
          <a:p>
            <a:pPr algn="ctr" fontAlgn="auto"/>
            <a:r>
              <a:rPr lang="hu-HU" sz="3600" b="1" kern="10" cap="all" dirty="0">
                <a:ln/>
                <a:solidFill>
                  <a:schemeClr val="accent1"/>
                </a:solidFill>
                <a:effectLst>
                  <a:reflection blurRad="10000" stA="55000" endPos="48000" dist="500" dir="5400000" sy="-100000" algn="bl" rotWithShape="0"/>
                </a:effectLst>
                <a:latin typeface="Arial"/>
                <a:cs typeface="Arial"/>
              </a:rPr>
              <a:t>Melbourne</a:t>
            </a:r>
          </a:p>
        </p:txBody>
      </p:sp>
      <p:pic>
        <p:nvPicPr>
          <p:cNvPr id="19458" name="Picture 2" descr="http://media.web.britannica.com/eb-media/09/93309-004-48A78396.jpg"/>
          <p:cNvPicPr>
            <a:picLocks noChangeAspect="1" noChangeArrowheads="1"/>
          </p:cNvPicPr>
          <p:nvPr/>
        </p:nvPicPr>
        <p:blipFill>
          <a:blip r:embed="rId3"/>
          <a:srcRect/>
          <a:stretch>
            <a:fillRect/>
          </a:stretch>
        </p:blipFill>
        <p:spPr bwMode="auto">
          <a:xfrm>
            <a:off x="357158" y="285728"/>
            <a:ext cx="3952866" cy="2214578"/>
          </a:xfrm>
          <a:prstGeom prst="rect">
            <a:avLst/>
          </a:prstGeom>
          <a:noFill/>
        </p:spPr>
      </p:pic>
      <p:pic>
        <p:nvPicPr>
          <p:cNvPr id="7" name="Picture 8" descr="Мельбурнский вокзал"/>
          <p:cNvPicPr>
            <a:picLocks noChangeAspect="1" noChangeArrowheads="1"/>
          </p:cNvPicPr>
          <p:nvPr/>
        </p:nvPicPr>
        <p:blipFill>
          <a:blip r:embed="rId4"/>
          <a:srcRect/>
          <a:stretch>
            <a:fillRect/>
          </a:stretch>
        </p:blipFill>
        <p:spPr bwMode="auto">
          <a:xfrm>
            <a:off x="5000628" y="4772012"/>
            <a:ext cx="3929090" cy="2085988"/>
          </a:xfrm>
          <a:prstGeom prst="rect">
            <a:avLst/>
          </a:prstGeom>
          <a:noFill/>
          <a:ln w="9525">
            <a:noFill/>
            <a:miter lim="800000"/>
            <a:headEnd/>
            <a:tailEnd/>
          </a:ln>
        </p:spPr>
      </p:pic>
      <p:sp>
        <p:nvSpPr>
          <p:cNvPr id="8" name="Téglalap 7"/>
          <p:cNvSpPr/>
          <p:nvPr/>
        </p:nvSpPr>
        <p:spPr>
          <a:xfrm>
            <a:off x="7286644" y="6286520"/>
            <a:ext cx="1502976" cy="369332"/>
          </a:xfrm>
          <a:prstGeom prst="rect">
            <a:avLst/>
          </a:prstGeom>
        </p:spPr>
        <p:txBody>
          <a:bodyPr wrap="none">
            <a:spAutoFit/>
          </a:bodyPr>
          <a:lstStyle/>
          <a:p>
            <a:r>
              <a:rPr lang="en-US" dirty="0" smtClean="0">
                <a:solidFill>
                  <a:schemeClr val="bg1"/>
                </a:solidFill>
                <a:latin typeface="Rockwell" pitchFamily="18" charset="0"/>
              </a:rPr>
              <a:t>Train Station</a:t>
            </a:r>
            <a:endParaRPr lang="ru-RU" dirty="0">
              <a:solidFill>
                <a:schemeClr val="bg1"/>
              </a:solidFill>
            </a:endParaRPr>
          </a:p>
        </p:txBody>
      </p:sp>
      <p:sp>
        <p:nvSpPr>
          <p:cNvPr id="9" name="Téglalap 8"/>
          <p:cNvSpPr/>
          <p:nvPr/>
        </p:nvSpPr>
        <p:spPr>
          <a:xfrm>
            <a:off x="428596" y="2000240"/>
            <a:ext cx="2145587" cy="369332"/>
          </a:xfrm>
          <a:prstGeom prst="rect">
            <a:avLst/>
          </a:prstGeom>
        </p:spPr>
        <p:txBody>
          <a:bodyPr wrap="none">
            <a:spAutoFit/>
          </a:bodyPr>
          <a:lstStyle/>
          <a:p>
            <a:r>
              <a:rPr lang="en-US" dirty="0" smtClean="0">
                <a:solidFill>
                  <a:srgbClr val="FFFFFF"/>
                </a:solidFill>
                <a:latin typeface="Rockwell" pitchFamily="18" charset="0"/>
              </a:rPr>
              <a:t>Melbourne Bridge</a:t>
            </a:r>
            <a:endParaRPr lang="en-US" dirty="0">
              <a:solidFill>
                <a:srgbClr val="FFFFFF"/>
              </a:solidFill>
              <a:latin typeface="Rockwell"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4" name="Téglalap 3"/>
          <p:cNvSpPr/>
          <p:nvPr/>
        </p:nvSpPr>
        <p:spPr>
          <a:xfrm>
            <a:off x="928662" y="285728"/>
            <a:ext cx="6929486" cy="1285884"/>
          </a:xfrm>
          <a:prstGeom prst="rect">
            <a:avLst/>
          </a:prstGeom>
          <a:noFill/>
        </p:spPr>
        <p:txBody>
          <a:bodyPr wrap="none" lIns="91440" tIns="45720" rIns="91440" bIns="45720">
            <a:prstTxWarp prst="textDoubleWave1">
              <a:avLst/>
            </a:prstTxWarp>
            <a:spAutoFit/>
            <a:scene3d>
              <a:camera prst="orthographicFront"/>
              <a:lightRig rig="freezing" dir="t"/>
            </a:scene3d>
            <a:sp3d extrusionH="31750" contourW="6350" prstMaterial="powder">
              <a:bevelT w="19050" h="19050" prst="angle"/>
              <a:contourClr>
                <a:schemeClr val="accent3">
                  <a:tint val="100000"/>
                  <a:shade val="100000"/>
                  <a:satMod val="100000"/>
                  <a:hueMod val="100000"/>
                </a:schemeClr>
              </a:contourClr>
            </a:sp3d>
          </a:bodyPr>
          <a:lstStyle/>
          <a:p>
            <a:pPr algn="ctr"/>
            <a:r>
              <a:rPr lang="hu-HU" sz="5400" b="1" cap="none" spc="0" dirty="0" smtClean="0">
                <a:ln/>
                <a:solidFill>
                  <a:srgbClr val="00B0F0"/>
                </a:solidFill>
                <a:effectLst>
                  <a:innerShdw blurRad="63500" dist="50800" dir="13500000">
                    <a:prstClr val="black">
                      <a:alpha val="50000"/>
                    </a:prstClr>
                  </a:innerShdw>
                  <a:reflection blurRad="6350" stA="55000" endA="300" endPos="45500" dir="5400000" sy="-100000" algn="bl" rotWithShape="0"/>
                </a:effectLst>
              </a:rPr>
              <a:t>Great </a:t>
            </a:r>
            <a:r>
              <a:rPr lang="hu-HU" sz="5400" b="1" cap="none" spc="0" dirty="0" err="1" smtClean="0">
                <a:ln/>
                <a:solidFill>
                  <a:srgbClr val="00B0F0"/>
                </a:solidFill>
                <a:effectLst>
                  <a:innerShdw blurRad="63500" dist="50800" dir="13500000">
                    <a:prstClr val="black">
                      <a:alpha val="50000"/>
                    </a:prstClr>
                  </a:innerShdw>
                  <a:reflection blurRad="6350" stA="55000" endA="300" endPos="45500" dir="5400000" sy="-100000" algn="bl" rotWithShape="0"/>
                </a:effectLst>
              </a:rPr>
              <a:t>Barrier</a:t>
            </a:r>
            <a:r>
              <a:rPr lang="hu-HU" sz="5400" b="1" cap="none" spc="0" dirty="0" smtClean="0">
                <a:ln/>
                <a:solidFill>
                  <a:srgbClr val="00B0F0"/>
                </a:solidFill>
                <a:effectLst>
                  <a:innerShdw blurRad="63500" dist="50800" dir="13500000">
                    <a:prstClr val="black">
                      <a:alpha val="50000"/>
                    </a:prstClr>
                  </a:innerShdw>
                  <a:reflection blurRad="6350" stA="55000" endA="300" endPos="45500" dir="5400000" sy="-100000" algn="bl" rotWithShape="0"/>
                </a:effectLst>
              </a:rPr>
              <a:t> </a:t>
            </a:r>
            <a:r>
              <a:rPr lang="hu-HU" sz="5400" b="1" cap="none" spc="0" dirty="0" err="1" smtClean="0">
                <a:ln/>
                <a:solidFill>
                  <a:srgbClr val="00B0F0"/>
                </a:solidFill>
                <a:effectLst>
                  <a:innerShdw blurRad="63500" dist="50800" dir="13500000">
                    <a:prstClr val="black">
                      <a:alpha val="50000"/>
                    </a:prstClr>
                  </a:innerShdw>
                  <a:reflection blurRad="6350" stA="55000" endA="300" endPos="45500" dir="5400000" sy="-100000" algn="bl" rotWithShape="0"/>
                </a:effectLst>
              </a:rPr>
              <a:t>Reef</a:t>
            </a:r>
            <a:endParaRPr lang="hu-HU" sz="5400" b="1" cap="none" spc="0" dirty="0">
              <a:ln/>
              <a:solidFill>
                <a:srgbClr val="00B0F0"/>
              </a:solidFill>
              <a:effectLst>
                <a:innerShdw blurRad="63500" dist="50800" dir="13500000">
                  <a:prstClr val="black">
                    <a:alpha val="50000"/>
                  </a:prstClr>
                </a:innerShdw>
                <a:reflection blurRad="6350" stA="55000" endA="300" endPos="45500" dir="5400000" sy="-100000" algn="bl" rotWithShape="0"/>
              </a:effectLst>
            </a:endParaRPr>
          </a:p>
        </p:txBody>
      </p:sp>
      <p:pic>
        <p:nvPicPr>
          <p:cNvPr id="20482" name="Picture 2" descr="http://green-mom.com/wp-content/uploads/2015/01/Great-Barrier-Reef.jpg"/>
          <p:cNvPicPr>
            <a:picLocks noChangeAspect="1" noChangeArrowheads="1"/>
          </p:cNvPicPr>
          <p:nvPr/>
        </p:nvPicPr>
        <p:blipFill>
          <a:blip r:embed="rId3"/>
          <a:srcRect/>
          <a:stretch>
            <a:fillRect/>
          </a:stretch>
        </p:blipFill>
        <p:spPr bwMode="auto">
          <a:xfrm>
            <a:off x="6143636" y="2285992"/>
            <a:ext cx="2750160" cy="1928826"/>
          </a:xfrm>
          <a:prstGeom prst="rect">
            <a:avLst/>
          </a:prstGeom>
          <a:noFill/>
        </p:spPr>
      </p:pic>
      <p:pic>
        <p:nvPicPr>
          <p:cNvPr id="20484" name="Picture 4" descr="http://www.missionbeachtourism.com/imgs_we/general/North-queensland-032.jpg"/>
          <p:cNvPicPr>
            <a:picLocks noChangeAspect="1" noChangeArrowheads="1"/>
          </p:cNvPicPr>
          <p:nvPr/>
        </p:nvPicPr>
        <p:blipFill>
          <a:blip r:embed="rId4"/>
          <a:srcRect/>
          <a:stretch>
            <a:fillRect/>
          </a:stretch>
        </p:blipFill>
        <p:spPr bwMode="auto">
          <a:xfrm>
            <a:off x="214282" y="4357694"/>
            <a:ext cx="2928958" cy="2295526"/>
          </a:xfrm>
          <a:prstGeom prst="rect">
            <a:avLst/>
          </a:prstGeom>
          <a:noFill/>
        </p:spPr>
      </p:pic>
      <p:pic>
        <p:nvPicPr>
          <p:cNvPr id="20486" name="Picture 6" descr="http://www.willgoto.com/images/Size3/Australia_Queensland_Great_Barrier_Reef_aerial_3c020ac9d9bf419782eac9da0f404101.jpg"/>
          <p:cNvPicPr>
            <a:picLocks noChangeAspect="1" noChangeArrowheads="1"/>
          </p:cNvPicPr>
          <p:nvPr/>
        </p:nvPicPr>
        <p:blipFill>
          <a:blip r:embed="rId5"/>
          <a:srcRect/>
          <a:stretch>
            <a:fillRect/>
          </a:stretch>
        </p:blipFill>
        <p:spPr bwMode="auto">
          <a:xfrm>
            <a:off x="6143636" y="4214818"/>
            <a:ext cx="2774947" cy="2415415"/>
          </a:xfrm>
          <a:prstGeom prst="rect">
            <a:avLst/>
          </a:prstGeom>
          <a:noFill/>
        </p:spPr>
      </p:pic>
      <p:sp>
        <p:nvSpPr>
          <p:cNvPr id="8" name="Rectangle 3"/>
          <p:cNvSpPr txBox="1">
            <a:spLocks noChangeArrowheads="1"/>
          </p:cNvSpPr>
          <p:nvPr/>
        </p:nvSpPr>
        <p:spPr>
          <a:xfrm>
            <a:off x="214282" y="2285992"/>
            <a:ext cx="4214842" cy="1981200"/>
          </a:xfrm>
          <a:prstGeom prst="rect">
            <a:avLst/>
          </a:prstGeom>
        </p:spPr>
        <p:txBody>
          <a:bodyPr vert="horz" lIns="91440" tIns="45720" rIns="91440" bIns="45720" rtlCol="0">
            <a:normAutofit fontScale="85000" lnSpcReduction="10000"/>
          </a:bodyPr>
          <a:lstStyle/>
          <a:p>
            <a:pPr marL="342900" marR="0" lvl="0" indent="-342900" algn="ctr" defTabSz="914400" rtl="0" eaLnBrk="1" fontAlgn="auto" latinLnBrk="0" hangingPunct="1">
              <a:lnSpc>
                <a:spcPct val="90000"/>
              </a:lnSpc>
              <a:spcBef>
                <a:spcPct val="20000"/>
              </a:spcBef>
              <a:spcAft>
                <a:spcPts val="0"/>
              </a:spcAft>
              <a:buClrTx/>
              <a:buSzTx/>
              <a:buFont typeface="Wingdings" pitchFamily="2" charset="2"/>
              <a:buNone/>
              <a:tabLst/>
              <a:defRPr/>
            </a:pPr>
            <a:r>
              <a:rPr kumimoji="0" lang="en-US" sz="2400" b="0" i="0" u="none" strike="noStrike" kern="1200" cap="none" spc="0" normalizeH="0" baseline="0" noProof="0" dirty="0" smtClean="0">
                <a:ln>
                  <a:noFill/>
                </a:ln>
                <a:solidFill>
                  <a:schemeClr val="tx1"/>
                </a:solidFill>
                <a:effectLst/>
                <a:uLnTx/>
                <a:uFillTx/>
                <a:latin typeface="Rockwell" pitchFamily="18" charset="0"/>
              </a:rPr>
              <a:t>It’s the world’s largest coral reef (over 2000 km). It stretches along the east coast of </a:t>
            </a:r>
            <a:r>
              <a:rPr kumimoji="0" lang="en-US" sz="2400" b="0" i="0" u="none" strike="noStrike" kern="1200" cap="none" spc="0" normalizeH="0" baseline="0" noProof="0" dirty="0" smtClean="0">
                <a:ln>
                  <a:noFill/>
                </a:ln>
                <a:solidFill>
                  <a:srgbClr val="009900"/>
                </a:solidFill>
                <a:effectLst/>
                <a:uLnTx/>
                <a:uFillTx/>
                <a:latin typeface="Rockwell" pitchFamily="18" charset="0"/>
              </a:rPr>
              <a:t>Queensland.</a:t>
            </a:r>
            <a:r>
              <a:rPr kumimoji="0" lang="en-US" sz="2400" b="0" i="0" u="none" strike="noStrike" kern="1200" cap="none" spc="0" normalizeH="0" baseline="0" noProof="0" dirty="0" smtClean="0">
                <a:ln>
                  <a:noFill/>
                </a:ln>
                <a:solidFill>
                  <a:schemeClr val="tx1"/>
                </a:solidFill>
                <a:effectLst/>
                <a:uLnTx/>
                <a:uFillTx/>
                <a:latin typeface="Rockwell" pitchFamily="18" charset="0"/>
              </a:rPr>
              <a:t> It’s made up of over 2900 individual </a:t>
            </a:r>
          </a:p>
          <a:p>
            <a:pPr marL="342900" marR="0" lvl="0" indent="-342900" algn="ctr" defTabSz="914400" rtl="0" eaLnBrk="1" fontAlgn="auto" latinLnBrk="0" hangingPunct="1">
              <a:lnSpc>
                <a:spcPct val="90000"/>
              </a:lnSpc>
              <a:spcBef>
                <a:spcPct val="20000"/>
              </a:spcBef>
              <a:spcAft>
                <a:spcPts val="0"/>
              </a:spcAft>
              <a:buClrTx/>
              <a:buSzTx/>
              <a:buFont typeface="Wingdings" pitchFamily="2" charset="2"/>
              <a:buNone/>
              <a:tabLst/>
              <a:defRPr/>
            </a:pPr>
            <a:r>
              <a:rPr kumimoji="0" lang="en-US" sz="2400" b="0" i="0" u="none" strike="noStrike" kern="1200" cap="none" spc="0" normalizeH="0" baseline="0" noProof="0" dirty="0" smtClean="0">
                <a:ln>
                  <a:noFill/>
                </a:ln>
                <a:solidFill>
                  <a:schemeClr val="tx1"/>
                </a:solidFill>
                <a:effectLst/>
                <a:uLnTx/>
                <a:uFillTx/>
                <a:latin typeface="Rockwell" pitchFamily="18" charset="0"/>
              </a:rPr>
              <a:t>reefs very close </a:t>
            </a:r>
          </a:p>
          <a:p>
            <a:pPr marL="342900" marR="0" lvl="0" indent="-342900" algn="ctr" defTabSz="914400" rtl="0" eaLnBrk="1" fontAlgn="auto" latinLnBrk="0" hangingPunct="1">
              <a:lnSpc>
                <a:spcPct val="90000"/>
              </a:lnSpc>
              <a:spcBef>
                <a:spcPct val="20000"/>
              </a:spcBef>
              <a:spcAft>
                <a:spcPts val="0"/>
              </a:spcAft>
              <a:buClrTx/>
              <a:buSzTx/>
              <a:buFont typeface="Wingdings" pitchFamily="2" charset="2"/>
              <a:buNone/>
              <a:tabLst/>
              <a:defRPr/>
            </a:pPr>
            <a:r>
              <a:rPr kumimoji="0" lang="en-US" sz="2400" b="0" i="0" u="none" strike="noStrike" kern="1200" cap="none" spc="0" normalizeH="0" baseline="0" noProof="0" dirty="0" smtClean="0">
                <a:ln>
                  <a:noFill/>
                </a:ln>
                <a:solidFill>
                  <a:schemeClr val="tx1"/>
                </a:solidFill>
                <a:effectLst/>
                <a:uLnTx/>
                <a:uFillTx/>
                <a:latin typeface="Rockwell" pitchFamily="18" charset="0"/>
              </a:rPr>
              <a:t>to each other.</a:t>
            </a:r>
            <a:endParaRPr kumimoji="0" lang="ru-RU" sz="2400" b="0" i="0" u="none" strike="noStrike" kern="1200" cap="none" spc="0" normalizeH="0" baseline="0" noProof="0" dirty="0" smtClean="0">
              <a:ln>
                <a:noFill/>
              </a:ln>
              <a:solidFill>
                <a:schemeClr val="tx1"/>
              </a:solidFill>
              <a:effectLst/>
              <a:uLnTx/>
              <a:uFillTx/>
              <a:latin typeface="Palatino" pitchFamily="18" charset="0"/>
            </a:endParaRPr>
          </a:p>
        </p:txBody>
      </p:sp>
      <p:pic>
        <p:nvPicPr>
          <p:cNvPr id="9" name="Picture 7" descr="ancientkit[1]"/>
          <p:cNvPicPr>
            <a:picLocks noChangeAspect="1" noChangeArrowheads="1"/>
          </p:cNvPicPr>
          <p:nvPr/>
        </p:nvPicPr>
        <p:blipFill>
          <a:blip r:embed="rId6"/>
          <a:srcRect/>
          <a:stretch>
            <a:fillRect/>
          </a:stretch>
        </p:blipFill>
        <p:spPr bwMode="auto">
          <a:xfrm>
            <a:off x="3286116" y="5072074"/>
            <a:ext cx="2786082" cy="1571625"/>
          </a:xfrm>
          <a:prstGeom prst="rect">
            <a:avLst/>
          </a:prstGeom>
          <a:noFill/>
          <a:ln w="9525">
            <a:noFill/>
            <a:miter lim="800000"/>
            <a:headEnd/>
            <a:tailEnd/>
          </a:ln>
        </p:spPr>
      </p:pic>
      <p:pic>
        <p:nvPicPr>
          <p:cNvPr id="10" name="Picture 9" descr="Б"/>
          <p:cNvPicPr>
            <a:picLocks noChangeAspect="1" noChangeArrowheads="1"/>
          </p:cNvPicPr>
          <p:nvPr/>
        </p:nvPicPr>
        <p:blipFill>
          <a:blip r:embed="rId7"/>
          <a:srcRect/>
          <a:stretch>
            <a:fillRect/>
          </a:stretch>
        </p:blipFill>
        <p:spPr bwMode="auto">
          <a:xfrm>
            <a:off x="3286116" y="3571876"/>
            <a:ext cx="2803525" cy="1447797"/>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1506" name="Picture 2" descr="http://goforfun.com.au/wp-content/uploads/Australia-wildlife-blue-eyed-koala.jpg"/>
          <p:cNvPicPr>
            <a:picLocks noChangeAspect="1" noChangeArrowheads="1"/>
          </p:cNvPicPr>
          <p:nvPr/>
        </p:nvPicPr>
        <p:blipFill>
          <a:blip r:embed="rId3"/>
          <a:srcRect/>
          <a:stretch>
            <a:fillRect/>
          </a:stretch>
        </p:blipFill>
        <p:spPr bwMode="auto">
          <a:xfrm>
            <a:off x="214282" y="214291"/>
            <a:ext cx="3429024" cy="2214577"/>
          </a:xfrm>
          <a:prstGeom prst="rect">
            <a:avLst/>
          </a:prstGeom>
          <a:noFill/>
        </p:spPr>
      </p:pic>
      <p:pic>
        <p:nvPicPr>
          <p:cNvPr id="21508" name="Picture 4" descr="http://topdecknews.com/wp-content/uploads/2012/12/topdeckoz_02231.jpg"/>
          <p:cNvPicPr>
            <a:picLocks noChangeAspect="1" noChangeArrowheads="1"/>
          </p:cNvPicPr>
          <p:nvPr/>
        </p:nvPicPr>
        <p:blipFill>
          <a:blip r:embed="rId4" cstate="print"/>
          <a:srcRect/>
          <a:stretch>
            <a:fillRect/>
          </a:stretch>
        </p:blipFill>
        <p:spPr bwMode="auto">
          <a:xfrm>
            <a:off x="214282" y="2500306"/>
            <a:ext cx="3429024" cy="2143139"/>
          </a:xfrm>
          <a:prstGeom prst="rect">
            <a:avLst/>
          </a:prstGeom>
          <a:noFill/>
        </p:spPr>
      </p:pic>
      <p:pic>
        <p:nvPicPr>
          <p:cNvPr id="21510" name="Picture 6" descr="http://i.dailymail.co.uk/i/pix/2012/07/01/article-2167362-13E078B4000005DC-259_634x462.jpg"/>
          <p:cNvPicPr>
            <a:picLocks noChangeAspect="1" noChangeArrowheads="1"/>
          </p:cNvPicPr>
          <p:nvPr/>
        </p:nvPicPr>
        <p:blipFill>
          <a:blip r:embed="rId5"/>
          <a:srcRect/>
          <a:stretch>
            <a:fillRect/>
          </a:stretch>
        </p:blipFill>
        <p:spPr bwMode="auto">
          <a:xfrm>
            <a:off x="214282" y="4714884"/>
            <a:ext cx="3429024" cy="1971659"/>
          </a:xfrm>
          <a:prstGeom prst="rect">
            <a:avLst/>
          </a:prstGeom>
          <a:noFill/>
        </p:spPr>
      </p:pic>
      <p:pic>
        <p:nvPicPr>
          <p:cNvPr id="7" name="Picture 12" descr="ie00006i[1]"/>
          <p:cNvPicPr>
            <a:picLocks noChangeAspect="1" noChangeArrowheads="1"/>
          </p:cNvPicPr>
          <p:nvPr/>
        </p:nvPicPr>
        <p:blipFill>
          <a:blip r:embed="rId6"/>
          <a:srcRect/>
          <a:stretch>
            <a:fillRect/>
          </a:stretch>
        </p:blipFill>
        <p:spPr bwMode="auto">
          <a:xfrm>
            <a:off x="3786182" y="4643446"/>
            <a:ext cx="3312589" cy="1971668"/>
          </a:xfrm>
          <a:prstGeom prst="rect">
            <a:avLst/>
          </a:prstGeom>
          <a:noFill/>
          <a:ln w="9525">
            <a:solidFill>
              <a:schemeClr val="tx1"/>
            </a:solidFill>
            <a:miter lim="800000"/>
            <a:headEnd/>
            <a:tailEnd/>
          </a:ln>
        </p:spPr>
      </p:pic>
      <p:sp>
        <p:nvSpPr>
          <p:cNvPr id="9" name="Téglalap 8"/>
          <p:cNvSpPr/>
          <p:nvPr/>
        </p:nvSpPr>
        <p:spPr>
          <a:xfrm>
            <a:off x="3781586" y="214290"/>
            <a:ext cx="5362414" cy="500066"/>
          </a:xfrm>
          <a:prstGeom prst="rect">
            <a:avLst/>
          </a:prstGeom>
          <a:noFill/>
        </p:spPr>
        <p:txBody>
          <a:bodyPr wrap="none" lIns="91440" tIns="45720" rIns="91440" bIns="45720">
            <a:prstTxWarp prst="textWave4">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hu-HU"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Wildlife</a:t>
            </a:r>
            <a:r>
              <a:rPr lang="hu-HU"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of </a:t>
            </a:r>
            <a:r>
              <a:rPr lang="hu-HU"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Australia</a:t>
            </a:r>
            <a:endParaRPr lang="hu-HU"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21512" name="Picture 8" descr="http://www.lakemunmorah.ps.education.nsw.gov.au/images/assorted/photos/animals/platypus.jpg"/>
          <p:cNvPicPr>
            <a:picLocks noChangeAspect="1" noChangeArrowheads="1"/>
          </p:cNvPicPr>
          <p:nvPr/>
        </p:nvPicPr>
        <p:blipFill>
          <a:blip r:embed="rId7"/>
          <a:srcRect/>
          <a:stretch>
            <a:fillRect/>
          </a:stretch>
        </p:blipFill>
        <p:spPr bwMode="auto">
          <a:xfrm>
            <a:off x="3786182" y="2928934"/>
            <a:ext cx="2389281" cy="1643059"/>
          </a:xfrm>
          <a:prstGeom prst="rect">
            <a:avLst/>
          </a:prstGeom>
          <a:noFill/>
        </p:spPr>
      </p:pic>
      <p:sp>
        <p:nvSpPr>
          <p:cNvPr id="11" name="Téglalap 10"/>
          <p:cNvSpPr/>
          <p:nvPr/>
        </p:nvSpPr>
        <p:spPr>
          <a:xfrm>
            <a:off x="4143372" y="1214422"/>
            <a:ext cx="4572000" cy="1754326"/>
          </a:xfrm>
          <a:prstGeom prst="rect">
            <a:avLst/>
          </a:prstGeom>
        </p:spPr>
        <p:txBody>
          <a:bodyPr>
            <a:spAutoFit/>
          </a:bodyPr>
          <a:lstStyle/>
          <a:p>
            <a:r>
              <a:rPr lang="en-US" dirty="0" smtClean="0">
                <a:latin typeface="Rockwell" pitchFamily="18" charset="0"/>
              </a:rPr>
              <a:t>The fauna of Australia consists of a huge variety of animals; some 83% of mammals, 89% of reptiles, 24% of fish and insects and 93% of amphibians that inhabit the continent are endemic to Australia</a:t>
            </a:r>
            <a:endParaRPr lang="hu-HU" dirty="0">
              <a:latin typeface="Rockwell" pitchFamily="18" charset="0"/>
            </a:endParaRPr>
          </a:p>
        </p:txBody>
      </p:sp>
      <p:pic>
        <p:nvPicPr>
          <p:cNvPr id="21514" name="Picture 10" descr="http://www.australiananimallearningzone.com/wp-content/uploads/2012/12/Saltwater-Crocodile-Photos.jpg"/>
          <p:cNvPicPr>
            <a:picLocks noChangeAspect="1" noChangeArrowheads="1"/>
          </p:cNvPicPr>
          <p:nvPr/>
        </p:nvPicPr>
        <p:blipFill>
          <a:blip r:embed="rId8"/>
          <a:srcRect/>
          <a:stretch>
            <a:fillRect/>
          </a:stretch>
        </p:blipFill>
        <p:spPr bwMode="auto">
          <a:xfrm>
            <a:off x="6286480" y="2928934"/>
            <a:ext cx="2714676" cy="1643074"/>
          </a:xfrm>
          <a:prstGeom prst="rect">
            <a:avLst/>
          </a:prstGeom>
          <a:noFill/>
        </p:spPr>
      </p:pic>
      <p:pic>
        <p:nvPicPr>
          <p:cNvPr id="21516" name="Picture 12" descr="http://www.romwell.com/travel/advisory/images/australia_tasmanian_devil.jpg"/>
          <p:cNvPicPr>
            <a:picLocks noChangeAspect="1" noChangeArrowheads="1"/>
          </p:cNvPicPr>
          <p:nvPr/>
        </p:nvPicPr>
        <p:blipFill>
          <a:blip r:embed="rId9"/>
          <a:srcRect/>
          <a:stretch>
            <a:fillRect/>
          </a:stretch>
        </p:blipFill>
        <p:spPr bwMode="auto">
          <a:xfrm>
            <a:off x="7215206" y="4643446"/>
            <a:ext cx="1785950" cy="200026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églalap 3"/>
          <p:cNvSpPr/>
          <p:nvPr/>
        </p:nvSpPr>
        <p:spPr>
          <a:xfrm>
            <a:off x="2000232" y="0"/>
            <a:ext cx="5214974" cy="1604673"/>
          </a:xfrm>
          <a:prstGeom prst="rect">
            <a:avLst/>
          </a:prstGeom>
          <a:noFill/>
        </p:spPr>
        <p:txBody>
          <a:bodyPr wrap="none" lIns="91440" tIns="45720" rIns="91440" bIns="45720">
            <a:prstTxWarp prst="textWave4">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hu-HU"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Food</a:t>
            </a:r>
            <a:r>
              <a:rPr lang="hu-HU"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and </a:t>
            </a:r>
            <a:r>
              <a:rPr lang="hu-HU"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Sports</a:t>
            </a:r>
            <a:r>
              <a:rPr lang="hu-HU"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endParaRPr lang="hu-HU"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26626" name="Picture 2" descr="http://www.australian-information-stories.com/images/culture-food-barbie.jpg"/>
          <p:cNvPicPr>
            <a:picLocks noChangeAspect="1" noChangeArrowheads="1"/>
          </p:cNvPicPr>
          <p:nvPr/>
        </p:nvPicPr>
        <p:blipFill>
          <a:blip r:embed="rId3"/>
          <a:srcRect/>
          <a:stretch>
            <a:fillRect/>
          </a:stretch>
        </p:blipFill>
        <p:spPr bwMode="auto">
          <a:xfrm>
            <a:off x="142844" y="1857364"/>
            <a:ext cx="2643206" cy="1714512"/>
          </a:xfrm>
          <a:prstGeom prst="rect">
            <a:avLst/>
          </a:prstGeom>
          <a:noFill/>
        </p:spPr>
      </p:pic>
      <p:pic>
        <p:nvPicPr>
          <p:cNvPr id="26628" name="Picture 4" descr="http://static.in.groupon-content.net/dealarc/img/slider/329/australian-food-1.jpg"/>
          <p:cNvPicPr>
            <a:picLocks noChangeAspect="1" noChangeArrowheads="1"/>
          </p:cNvPicPr>
          <p:nvPr/>
        </p:nvPicPr>
        <p:blipFill>
          <a:blip r:embed="rId4"/>
          <a:srcRect/>
          <a:stretch>
            <a:fillRect/>
          </a:stretch>
        </p:blipFill>
        <p:spPr bwMode="auto">
          <a:xfrm>
            <a:off x="142844" y="3643314"/>
            <a:ext cx="2643206" cy="1428760"/>
          </a:xfrm>
          <a:prstGeom prst="rect">
            <a:avLst/>
          </a:prstGeom>
          <a:noFill/>
        </p:spPr>
      </p:pic>
      <p:pic>
        <p:nvPicPr>
          <p:cNvPr id="26630" name="Picture 6" descr="http://www.cairnsunlimited.com/images/i/traditional_food.jpg"/>
          <p:cNvPicPr>
            <a:picLocks noChangeAspect="1" noChangeArrowheads="1"/>
          </p:cNvPicPr>
          <p:nvPr/>
        </p:nvPicPr>
        <p:blipFill>
          <a:blip r:embed="rId5"/>
          <a:srcRect/>
          <a:stretch>
            <a:fillRect/>
          </a:stretch>
        </p:blipFill>
        <p:spPr bwMode="auto">
          <a:xfrm>
            <a:off x="142844" y="5143512"/>
            <a:ext cx="2643206" cy="1500197"/>
          </a:xfrm>
          <a:prstGeom prst="rect">
            <a:avLst/>
          </a:prstGeom>
          <a:noFill/>
        </p:spPr>
      </p:pic>
      <p:pic>
        <p:nvPicPr>
          <p:cNvPr id="26632" name="Picture 8" descr="http://img.rasset.ie/0004d0cd-642.jpg"/>
          <p:cNvPicPr>
            <a:picLocks noChangeAspect="1" noChangeArrowheads="1"/>
          </p:cNvPicPr>
          <p:nvPr/>
        </p:nvPicPr>
        <p:blipFill>
          <a:blip r:embed="rId6"/>
          <a:srcRect/>
          <a:stretch>
            <a:fillRect/>
          </a:stretch>
        </p:blipFill>
        <p:spPr bwMode="auto">
          <a:xfrm>
            <a:off x="5572132" y="1857364"/>
            <a:ext cx="3360444" cy="1643074"/>
          </a:xfrm>
          <a:prstGeom prst="rect">
            <a:avLst/>
          </a:prstGeom>
          <a:noFill/>
        </p:spPr>
      </p:pic>
      <p:pic>
        <p:nvPicPr>
          <p:cNvPr id="26634" name="Picture 10" descr="http://www.imgprogramming.com/media/67867/cricket%20australia%20(16x9).jpg?width=820&amp;height=460"/>
          <p:cNvPicPr>
            <a:picLocks noChangeAspect="1" noChangeArrowheads="1"/>
          </p:cNvPicPr>
          <p:nvPr/>
        </p:nvPicPr>
        <p:blipFill>
          <a:blip r:embed="rId7"/>
          <a:srcRect/>
          <a:stretch>
            <a:fillRect/>
          </a:stretch>
        </p:blipFill>
        <p:spPr bwMode="auto">
          <a:xfrm>
            <a:off x="5572132" y="3500438"/>
            <a:ext cx="3357586" cy="1643074"/>
          </a:xfrm>
          <a:prstGeom prst="rect">
            <a:avLst/>
          </a:prstGeom>
          <a:noFill/>
        </p:spPr>
      </p:pic>
      <p:pic>
        <p:nvPicPr>
          <p:cNvPr id="26636" name="Picture 12" descr="http://www.apiainternational.com.au/wp-content/uploads/2008/10/hewitt.jpg"/>
          <p:cNvPicPr>
            <a:picLocks noChangeAspect="1" noChangeArrowheads="1"/>
          </p:cNvPicPr>
          <p:nvPr/>
        </p:nvPicPr>
        <p:blipFill>
          <a:blip r:embed="rId8"/>
          <a:srcRect/>
          <a:stretch>
            <a:fillRect/>
          </a:stretch>
        </p:blipFill>
        <p:spPr bwMode="auto">
          <a:xfrm>
            <a:off x="5572132" y="5072074"/>
            <a:ext cx="3357586" cy="1643050"/>
          </a:xfrm>
          <a:prstGeom prst="rect">
            <a:avLst/>
          </a:prstGeom>
          <a:noFill/>
        </p:spPr>
      </p:pic>
      <p:pic>
        <p:nvPicPr>
          <p:cNvPr id="26638" name="Picture 14" descr="http://www.destination360.com/australia-south-pacific/australia/images/s/australia-surfing.jpg"/>
          <p:cNvPicPr>
            <a:picLocks noChangeAspect="1" noChangeArrowheads="1"/>
          </p:cNvPicPr>
          <p:nvPr/>
        </p:nvPicPr>
        <p:blipFill>
          <a:blip r:embed="rId9"/>
          <a:srcRect/>
          <a:stretch>
            <a:fillRect/>
          </a:stretch>
        </p:blipFill>
        <p:spPr bwMode="auto">
          <a:xfrm>
            <a:off x="2857488" y="1857364"/>
            <a:ext cx="2643206" cy="214314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4" name="Téglalap 3"/>
          <p:cNvSpPr/>
          <p:nvPr/>
        </p:nvSpPr>
        <p:spPr>
          <a:xfrm>
            <a:off x="857224" y="285728"/>
            <a:ext cx="7000892"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hu-HU" sz="5400" b="1" cap="all" dirty="0" smtClean="0">
                <a:ln/>
                <a:solidFill>
                  <a:schemeClr val="bg1"/>
                </a:solidFill>
                <a:effectLst>
                  <a:outerShdw blurRad="19685" dist="12700" dir="5400000" algn="tl" rotWithShape="0">
                    <a:schemeClr val="accent1">
                      <a:satMod val="130000"/>
                      <a:alpha val="60000"/>
                    </a:schemeClr>
                  </a:outerShdw>
                  <a:reflection blurRad="6350" stA="60000" endA="900" endPos="60000" dist="60007" dir="5400000" sy="-100000" algn="bl" rotWithShape="0"/>
                </a:effectLst>
              </a:rPr>
              <a:t>The End</a:t>
            </a:r>
            <a:endParaRPr lang="hu-HU" sz="5400" b="1" cap="all" dirty="0">
              <a:ln/>
              <a:solidFill>
                <a:schemeClr val="bg1"/>
              </a:solidFill>
              <a:effectLst>
                <a:outerShdw blurRad="19685" dist="12700" dir="5400000" algn="tl" rotWithShape="0">
                  <a:schemeClr val="accent1">
                    <a:satMod val="130000"/>
                    <a:alpha val="60000"/>
                  </a:schemeClr>
                </a:outerShdw>
                <a:reflection blurRad="6350" stA="60000" endA="900" endPos="60000" dist="60007" dir="5400000" sy="-100000" algn="bl" rotWithShape="0"/>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9000" r="-39000"/>
          </a:stretch>
        </a:blipFill>
        <a:effectLst/>
      </p:bgPr>
    </p:bg>
    <p:spTree>
      <p:nvGrpSpPr>
        <p:cNvPr id="1" name=""/>
        <p:cNvGrpSpPr/>
        <p:nvPr/>
      </p:nvGrpSpPr>
      <p:grpSpPr>
        <a:xfrm>
          <a:off x="0" y="0"/>
          <a:ext cx="0" cy="0"/>
          <a:chOff x="0" y="0"/>
          <a:chExt cx="0" cy="0"/>
        </a:xfrm>
      </p:grpSpPr>
      <p:sp>
        <p:nvSpPr>
          <p:cNvPr id="5" name="Téglalap 4"/>
          <p:cNvSpPr/>
          <p:nvPr/>
        </p:nvSpPr>
        <p:spPr>
          <a:xfrm>
            <a:off x="2428860" y="214290"/>
            <a:ext cx="4214842" cy="1285884"/>
          </a:xfrm>
          <a:prstGeom prst="rect">
            <a:avLst/>
          </a:prstGeom>
          <a:noFill/>
        </p:spPr>
        <p:txBody>
          <a:bodyPr wrap="none" lIns="91440" tIns="45720" rIns="91440" bIns="45720">
            <a:prstTxWarp prst="textInflateTop">
              <a:avLst/>
            </a:prstTxWarp>
            <a:spAutoFit/>
            <a:scene3d>
              <a:camera prst="orthographicFront"/>
              <a:lightRig rig="brightRoom" dir="t"/>
            </a:scene3d>
            <a:sp3d extrusionH="57150" contourW="6350" prstMaterial="plastic">
              <a:bevelT w="20320" h="20320" prst="slope"/>
              <a:contourClr>
                <a:schemeClr val="accent1">
                  <a:tint val="100000"/>
                  <a:shade val="100000"/>
                  <a:hueMod val="100000"/>
                  <a:satMod val="100000"/>
                </a:schemeClr>
              </a:contourClr>
            </a:sp3d>
          </a:bodyPr>
          <a:lstStyle/>
          <a:p>
            <a:pPr algn="ctr"/>
            <a:r>
              <a:rPr lang="hu-HU"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Some</a:t>
            </a:r>
            <a:r>
              <a:rPr lang="hu-HU"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hu-HU" sz="54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f</a:t>
            </a:r>
            <a:r>
              <a:rPr lang="hu-HU"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acts</a:t>
            </a:r>
            <a:endParaRPr lang="hu-HU"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6" name="Szövegdoboz 5"/>
          <p:cNvSpPr txBox="1"/>
          <p:nvPr/>
        </p:nvSpPr>
        <p:spPr>
          <a:xfrm>
            <a:off x="0" y="2357430"/>
            <a:ext cx="9215502" cy="4801314"/>
          </a:xfrm>
          <a:prstGeom prst="rect">
            <a:avLst/>
          </a:prstGeom>
          <a:noFill/>
        </p:spPr>
        <p:txBody>
          <a:bodyPr wrap="square" rtlCol="0">
            <a:spAutoFit/>
          </a:bodyPr>
          <a:lstStyle/>
          <a:p>
            <a:pPr>
              <a:buFont typeface="Wingdings" pitchFamily="2" charset="2"/>
              <a:buChar char="v"/>
            </a:pPr>
            <a:r>
              <a:rPr lang="hu-HU" dirty="0">
                <a:solidFill>
                  <a:schemeClr val="bg1"/>
                </a:solidFill>
                <a:latin typeface="Rockwell" pitchFamily="18" charset="0"/>
              </a:rPr>
              <a:t> </a:t>
            </a:r>
            <a:r>
              <a:rPr lang="hu-HU" u="sng" dirty="0" smtClean="0">
                <a:solidFill>
                  <a:schemeClr val="bg1"/>
                </a:solidFill>
                <a:latin typeface="Rockwell" pitchFamily="18" charset="0"/>
              </a:rPr>
              <a:t>Total </a:t>
            </a:r>
            <a:r>
              <a:rPr lang="hu-HU" u="sng" dirty="0" err="1" smtClean="0">
                <a:solidFill>
                  <a:schemeClr val="bg1"/>
                </a:solidFill>
                <a:latin typeface="Rockwell" pitchFamily="18" charset="0"/>
              </a:rPr>
              <a:t>area</a:t>
            </a:r>
            <a:r>
              <a:rPr lang="hu-HU" u="sng" dirty="0" smtClean="0">
                <a:solidFill>
                  <a:schemeClr val="bg1"/>
                </a:solidFill>
                <a:latin typeface="Rockwell" pitchFamily="18" charset="0"/>
              </a:rPr>
              <a:t>:</a:t>
            </a:r>
            <a:r>
              <a:rPr lang="hu-HU" dirty="0" smtClean="0">
                <a:solidFill>
                  <a:schemeClr val="bg1"/>
                </a:solidFill>
                <a:latin typeface="Rockwell" pitchFamily="18" charset="0"/>
              </a:rPr>
              <a:t> 7.692.024  km²</a:t>
            </a:r>
          </a:p>
          <a:p>
            <a:pPr>
              <a:buFont typeface="Wingdings" pitchFamily="2" charset="2"/>
              <a:buChar char="v"/>
            </a:pPr>
            <a:r>
              <a:rPr lang="hu-HU" dirty="0" smtClean="0">
                <a:solidFill>
                  <a:schemeClr val="bg1"/>
                </a:solidFill>
                <a:latin typeface="Rockwell" pitchFamily="18" charset="0"/>
              </a:rPr>
              <a:t> S</a:t>
            </a:r>
            <a:r>
              <a:rPr lang="en-US" dirty="0" err="1" smtClean="0">
                <a:solidFill>
                  <a:schemeClr val="bg1"/>
                </a:solidFill>
                <a:latin typeface="Rockwell" pitchFamily="18" charset="0"/>
              </a:rPr>
              <a:t>ixth</a:t>
            </a:r>
            <a:r>
              <a:rPr lang="en-US" dirty="0" smtClean="0">
                <a:solidFill>
                  <a:schemeClr val="bg1"/>
                </a:solidFill>
                <a:latin typeface="Rockwell" pitchFamily="18" charset="0"/>
              </a:rPr>
              <a:t>-largest country by total area. </a:t>
            </a:r>
            <a:endParaRPr lang="hu-HU" dirty="0" smtClean="0">
              <a:solidFill>
                <a:schemeClr val="bg1"/>
              </a:solidFill>
              <a:latin typeface="Rockwell" pitchFamily="18" charset="0"/>
            </a:endParaRPr>
          </a:p>
          <a:p>
            <a:pPr>
              <a:buFont typeface="Wingdings" pitchFamily="2" charset="2"/>
              <a:buChar char="v"/>
            </a:pPr>
            <a:r>
              <a:rPr lang="hu-HU" dirty="0">
                <a:solidFill>
                  <a:schemeClr val="bg1"/>
                </a:solidFill>
                <a:latin typeface="Rockwell" pitchFamily="18" charset="0"/>
              </a:rPr>
              <a:t> </a:t>
            </a:r>
            <a:r>
              <a:rPr lang="hu-HU" dirty="0" err="1" smtClean="0">
                <a:solidFill>
                  <a:schemeClr val="bg1"/>
                </a:solidFill>
                <a:latin typeface="Rockwell" pitchFamily="18" charset="0"/>
              </a:rPr>
              <a:t>Population</a:t>
            </a:r>
            <a:r>
              <a:rPr lang="hu-HU" dirty="0" smtClean="0">
                <a:solidFill>
                  <a:schemeClr val="bg1"/>
                </a:solidFill>
                <a:latin typeface="Rockwell" pitchFamily="18" charset="0"/>
              </a:rPr>
              <a:t>: 23. 110.916 </a:t>
            </a:r>
            <a:r>
              <a:rPr lang="hu-HU" dirty="0" err="1" smtClean="0">
                <a:solidFill>
                  <a:schemeClr val="bg1"/>
                </a:solidFill>
                <a:latin typeface="Rockwell" pitchFamily="18" charset="0"/>
              </a:rPr>
              <a:t>people</a:t>
            </a:r>
            <a:r>
              <a:rPr lang="hu-HU" dirty="0" smtClean="0">
                <a:solidFill>
                  <a:schemeClr val="bg1"/>
                </a:solidFill>
                <a:latin typeface="Rockwell" pitchFamily="18" charset="0"/>
              </a:rPr>
              <a:t>.</a:t>
            </a:r>
          </a:p>
          <a:p>
            <a:pPr>
              <a:buFont typeface="Wingdings" pitchFamily="2" charset="2"/>
              <a:buChar char="v"/>
            </a:pPr>
            <a:r>
              <a:rPr lang="hu-HU" dirty="0" smtClean="0">
                <a:solidFill>
                  <a:schemeClr val="bg1"/>
                </a:solidFill>
                <a:latin typeface="Rockwell" pitchFamily="18" charset="0"/>
              </a:rPr>
              <a:t> Head of </a:t>
            </a:r>
            <a:r>
              <a:rPr lang="hu-HU" dirty="0" err="1" smtClean="0">
                <a:solidFill>
                  <a:schemeClr val="bg1"/>
                </a:solidFill>
                <a:latin typeface="Rockwell" pitchFamily="18" charset="0"/>
              </a:rPr>
              <a:t>state</a:t>
            </a:r>
            <a:r>
              <a:rPr lang="hu-HU" dirty="0" smtClean="0">
                <a:solidFill>
                  <a:schemeClr val="bg1"/>
                </a:solidFill>
                <a:latin typeface="Rockwell" pitchFamily="18" charset="0"/>
              </a:rPr>
              <a:t>: </a:t>
            </a:r>
            <a:r>
              <a:rPr lang="en-US" dirty="0" smtClean="0">
                <a:solidFill>
                  <a:schemeClr val="bg1"/>
                </a:solidFill>
                <a:latin typeface="Rockwell" pitchFamily="18" charset="0"/>
              </a:rPr>
              <a:t>Queen Elizabeth II represented by Governor-General </a:t>
            </a:r>
            <a:endParaRPr lang="hu-HU" dirty="0" smtClean="0">
              <a:solidFill>
                <a:schemeClr val="bg1"/>
              </a:solidFill>
              <a:latin typeface="Rockwell" pitchFamily="18" charset="0"/>
            </a:endParaRPr>
          </a:p>
          <a:p>
            <a:pPr>
              <a:buFont typeface="Wingdings" pitchFamily="2" charset="2"/>
              <a:buChar char="v"/>
            </a:pPr>
            <a:r>
              <a:rPr lang="hu-HU" dirty="0">
                <a:solidFill>
                  <a:schemeClr val="bg1"/>
                </a:solidFill>
                <a:latin typeface="Rockwell" pitchFamily="18" charset="0"/>
              </a:rPr>
              <a:t> </a:t>
            </a:r>
            <a:r>
              <a:rPr lang="hu-HU" dirty="0" smtClean="0">
                <a:solidFill>
                  <a:schemeClr val="bg1"/>
                </a:solidFill>
                <a:latin typeface="Rockwell" pitchFamily="18" charset="0"/>
              </a:rPr>
              <a:t>28th </a:t>
            </a:r>
            <a:r>
              <a:rPr lang="hu-HU" dirty="0" err="1" smtClean="0">
                <a:solidFill>
                  <a:schemeClr val="bg1"/>
                </a:solidFill>
                <a:latin typeface="Rockwell" pitchFamily="18" charset="0"/>
              </a:rPr>
              <a:t>Prime</a:t>
            </a:r>
            <a:r>
              <a:rPr lang="hu-HU" dirty="0" smtClean="0">
                <a:solidFill>
                  <a:schemeClr val="bg1"/>
                </a:solidFill>
                <a:latin typeface="Rockwell" pitchFamily="18" charset="0"/>
              </a:rPr>
              <a:t> </a:t>
            </a:r>
            <a:r>
              <a:rPr lang="hu-HU" dirty="0" err="1" smtClean="0">
                <a:solidFill>
                  <a:schemeClr val="bg1"/>
                </a:solidFill>
                <a:latin typeface="Rockwell" pitchFamily="18" charset="0"/>
              </a:rPr>
              <a:t>minister</a:t>
            </a:r>
            <a:r>
              <a:rPr lang="hu-HU" dirty="0" smtClean="0">
                <a:solidFill>
                  <a:schemeClr val="bg1"/>
                </a:solidFill>
                <a:latin typeface="Rockwell" pitchFamily="18" charset="0"/>
              </a:rPr>
              <a:t>:  Tony </a:t>
            </a:r>
            <a:r>
              <a:rPr lang="hu-HU" dirty="0" err="1" smtClean="0">
                <a:solidFill>
                  <a:schemeClr val="bg1"/>
                </a:solidFill>
                <a:latin typeface="Rockwell" pitchFamily="18" charset="0"/>
              </a:rPr>
              <a:t>Abbott</a:t>
            </a:r>
            <a:endParaRPr lang="hu-HU" dirty="0" smtClean="0">
              <a:solidFill>
                <a:schemeClr val="bg1"/>
              </a:solidFill>
              <a:latin typeface="Rockwell" pitchFamily="18" charset="0"/>
            </a:endParaRPr>
          </a:p>
          <a:p>
            <a:pPr>
              <a:buFont typeface="Wingdings" pitchFamily="2" charset="2"/>
              <a:buChar char="v"/>
            </a:pPr>
            <a:r>
              <a:rPr lang="hu-HU" dirty="0">
                <a:solidFill>
                  <a:schemeClr val="bg1"/>
                </a:solidFill>
                <a:latin typeface="Rockwell" pitchFamily="18" charset="0"/>
              </a:rPr>
              <a:t> </a:t>
            </a:r>
            <a:r>
              <a:rPr lang="hu-HU" dirty="0" err="1" smtClean="0">
                <a:solidFill>
                  <a:schemeClr val="bg1"/>
                </a:solidFill>
                <a:latin typeface="Rockwell" pitchFamily="18" charset="0"/>
              </a:rPr>
              <a:t>Form</a:t>
            </a:r>
            <a:r>
              <a:rPr lang="hu-HU" dirty="0" smtClean="0">
                <a:solidFill>
                  <a:schemeClr val="bg1"/>
                </a:solidFill>
                <a:latin typeface="Rockwell" pitchFamily="18" charset="0"/>
              </a:rPr>
              <a:t> of </a:t>
            </a:r>
            <a:r>
              <a:rPr lang="hu-HU" dirty="0" err="1" smtClean="0">
                <a:solidFill>
                  <a:schemeClr val="bg1"/>
                </a:solidFill>
                <a:latin typeface="Rockwell" pitchFamily="18" charset="0"/>
              </a:rPr>
              <a:t>Government</a:t>
            </a:r>
            <a:r>
              <a:rPr lang="hu-HU" dirty="0" smtClean="0">
                <a:solidFill>
                  <a:schemeClr val="bg1"/>
                </a:solidFill>
                <a:latin typeface="Rockwell" pitchFamily="18" charset="0"/>
              </a:rPr>
              <a:t>:</a:t>
            </a:r>
            <a:r>
              <a:rPr lang="en-US" dirty="0" smtClean="0">
                <a:solidFill>
                  <a:schemeClr val="bg1"/>
                </a:solidFill>
                <a:latin typeface="Rockwell" pitchFamily="18" charset="0"/>
              </a:rPr>
              <a:t> Australia is a constitutional monarchy with</a:t>
            </a:r>
            <a:r>
              <a:rPr lang="hu-HU" dirty="0" smtClean="0">
                <a:solidFill>
                  <a:schemeClr val="bg1"/>
                </a:solidFill>
                <a:latin typeface="Rockwell" pitchFamily="18" charset="0"/>
              </a:rPr>
              <a:t> </a:t>
            </a:r>
            <a:r>
              <a:rPr lang="en-US" dirty="0" smtClean="0">
                <a:solidFill>
                  <a:schemeClr val="bg1"/>
                </a:solidFill>
                <a:latin typeface="Rockwell" pitchFamily="18" charset="0"/>
              </a:rPr>
              <a:t>a federal</a:t>
            </a:r>
            <a:endParaRPr lang="hu-HU" dirty="0">
              <a:solidFill>
                <a:schemeClr val="bg1"/>
              </a:solidFill>
              <a:latin typeface="Rockwell" pitchFamily="18" charset="0"/>
            </a:endParaRPr>
          </a:p>
          <a:p>
            <a:r>
              <a:rPr lang="hu-HU" dirty="0" smtClean="0">
                <a:solidFill>
                  <a:schemeClr val="bg1"/>
                </a:solidFill>
                <a:latin typeface="Rockwell" pitchFamily="18" charset="0"/>
              </a:rPr>
              <a:t>    </a:t>
            </a:r>
            <a:r>
              <a:rPr lang="en-US" dirty="0" smtClean="0">
                <a:solidFill>
                  <a:schemeClr val="bg1"/>
                </a:solidFill>
                <a:latin typeface="Rockwell" pitchFamily="18" charset="0"/>
              </a:rPr>
              <a:t>division of powers.</a:t>
            </a:r>
            <a:endParaRPr lang="hu-HU" dirty="0">
              <a:solidFill>
                <a:schemeClr val="bg1"/>
              </a:solidFill>
              <a:latin typeface="Rockwell" pitchFamily="18" charset="0"/>
            </a:endParaRPr>
          </a:p>
          <a:p>
            <a:pPr>
              <a:buFont typeface="Wingdings" pitchFamily="2" charset="2"/>
              <a:buChar char="v"/>
            </a:pPr>
            <a:r>
              <a:rPr lang="hu-HU" dirty="0" smtClean="0">
                <a:solidFill>
                  <a:schemeClr val="bg1"/>
                </a:solidFill>
                <a:latin typeface="Rockwell" pitchFamily="18" charset="0"/>
              </a:rPr>
              <a:t> </a:t>
            </a:r>
            <a:r>
              <a:rPr lang="hu-HU" dirty="0" err="1" smtClean="0">
                <a:solidFill>
                  <a:schemeClr val="bg1"/>
                </a:solidFill>
                <a:latin typeface="Rockwell" pitchFamily="18" charset="0"/>
              </a:rPr>
              <a:t>Natural</a:t>
            </a:r>
            <a:r>
              <a:rPr lang="hu-HU" dirty="0" smtClean="0">
                <a:solidFill>
                  <a:schemeClr val="bg1"/>
                </a:solidFill>
                <a:latin typeface="Rockwell" pitchFamily="18" charset="0"/>
              </a:rPr>
              <a:t> </a:t>
            </a:r>
            <a:r>
              <a:rPr lang="hu-HU" dirty="0" err="1" smtClean="0">
                <a:solidFill>
                  <a:schemeClr val="bg1"/>
                </a:solidFill>
                <a:latin typeface="Rockwell" pitchFamily="18" charset="0"/>
              </a:rPr>
              <a:t>resources</a:t>
            </a:r>
            <a:r>
              <a:rPr lang="hu-HU" dirty="0" smtClean="0">
                <a:solidFill>
                  <a:schemeClr val="bg1"/>
                </a:solidFill>
                <a:latin typeface="Rockwell" pitchFamily="18" charset="0"/>
              </a:rPr>
              <a:t>:  </a:t>
            </a:r>
            <a:r>
              <a:rPr lang="en-US" b="0" i="0" dirty="0" smtClean="0">
                <a:solidFill>
                  <a:schemeClr val="bg1"/>
                </a:solidFill>
                <a:latin typeface="Rockwell" pitchFamily="18" charset="0"/>
              </a:rPr>
              <a:t>Australia is rich in mineral resources, notably bauxite, coal, diamonds, gold, iron ore, mineral sands, natural gas, nickel, petroleum, and uranium. Readily cultivable farmland is at a premium because much of the land is desert.</a:t>
            </a:r>
            <a:endParaRPr lang="hu-HU" dirty="0" smtClean="0">
              <a:solidFill>
                <a:schemeClr val="bg1"/>
              </a:solidFill>
              <a:latin typeface="Rockwell" pitchFamily="18" charset="0"/>
            </a:endParaRPr>
          </a:p>
          <a:p>
            <a:pPr>
              <a:buFont typeface="Wingdings" pitchFamily="2" charset="2"/>
              <a:buChar char="v"/>
            </a:pPr>
            <a:r>
              <a:rPr lang="hu-HU" dirty="0" smtClean="0">
                <a:solidFill>
                  <a:schemeClr val="bg1"/>
                </a:solidFill>
                <a:latin typeface="Rockwell" pitchFamily="18" charset="0"/>
              </a:rPr>
              <a:t> National </a:t>
            </a:r>
            <a:r>
              <a:rPr lang="hu-HU" dirty="0" err="1" smtClean="0">
                <a:solidFill>
                  <a:schemeClr val="bg1"/>
                </a:solidFill>
                <a:latin typeface="Rockwell" pitchFamily="18" charset="0"/>
              </a:rPr>
              <a:t>language</a:t>
            </a:r>
            <a:r>
              <a:rPr lang="hu-HU" dirty="0" smtClean="0">
                <a:solidFill>
                  <a:schemeClr val="bg1"/>
                </a:solidFill>
                <a:latin typeface="Rockwell" pitchFamily="18" charset="0"/>
              </a:rPr>
              <a:t>: English</a:t>
            </a:r>
          </a:p>
          <a:p>
            <a:pPr>
              <a:buFont typeface="Wingdings" pitchFamily="2" charset="2"/>
              <a:buChar char="v"/>
            </a:pPr>
            <a:r>
              <a:rPr lang="hu-HU" dirty="0">
                <a:solidFill>
                  <a:schemeClr val="bg1"/>
                </a:solidFill>
                <a:latin typeface="Rockwell" pitchFamily="18" charset="0"/>
              </a:rPr>
              <a:t> </a:t>
            </a:r>
            <a:r>
              <a:rPr lang="hu-HU" dirty="0" smtClean="0">
                <a:solidFill>
                  <a:schemeClr val="bg1"/>
                </a:solidFill>
                <a:latin typeface="Rockwell" pitchFamily="18" charset="0"/>
              </a:rPr>
              <a:t>National </a:t>
            </a:r>
            <a:r>
              <a:rPr lang="hu-HU" dirty="0" err="1" smtClean="0">
                <a:solidFill>
                  <a:schemeClr val="bg1"/>
                </a:solidFill>
                <a:latin typeface="Rockwell" pitchFamily="18" charset="0"/>
              </a:rPr>
              <a:t>holiday</a:t>
            </a:r>
            <a:r>
              <a:rPr lang="hu-HU" dirty="0" smtClean="0">
                <a:solidFill>
                  <a:schemeClr val="bg1"/>
                </a:solidFill>
                <a:latin typeface="Rockwell" pitchFamily="18" charset="0"/>
              </a:rPr>
              <a:t>: </a:t>
            </a:r>
            <a:r>
              <a:rPr lang="en-US" dirty="0" smtClean="0">
                <a:solidFill>
                  <a:schemeClr val="bg1"/>
                </a:solidFill>
                <a:latin typeface="Rockwell" pitchFamily="18" charset="0"/>
              </a:rPr>
              <a:t>Australian Day , 16 January (1788)</a:t>
            </a:r>
            <a:endParaRPr lang="hu-HU" dirty="0" smtClean="0">
              <a:solidFill>
                <a:schemeClr val="bg1"/>
              </a:solidFill>
              <a:latin typeface="Rockwell" pitchFamily="18" charset="0"/>
            </a:endParaRPr>
          </a:p>
          <a:p>
            <a:pPr>
              <a:buFont typeface="Wingdings" pitchFamily="2" charset="2"/>
              <a:buChar char="v"/>
            </a:pPr>
            <a:r>
              <a:rPr lang="hu-HU" dirty="0">
                <a:solidFill>
                  <a:schemeClr val="bg1"/>
                </a:solidFill>
                <a:latin typeface="Rockwell" pitchFamily="18" charset="0"/>
              </a:rPr>
              <a:t> </a:t>
            </a:r>
            <a:r>
              <a:rPr lang="hu-HU" dirty="0" smtClean="0">
                <a:solidFill>
                  <a:schemeClr val="bg1"/>
                </a:solidFill>
                <a:latin typeface="Rockwell" pitchFamily="18" charset="0"/>
              </a:rPr>
              <a:t>National </a:t>
            </a:r>
            <a:r>
              <a:rPr lang="hu-HU" dirty="0" err="1" smtClean="0">
                <a:solidFill>
                  <a:schemeClr val="bg1"/>
                </a:solidFill>
                <a:latin typeface="Rockwell" pitchFamily="18" charset="0"/>
              </a:rPr>
              <a:t>symbols</a:t>
            </a:r>
            <a:r>
              <a:rPr lang="hu-HU" dirty="0" smtClean="0">
                <a:solidFill>
                  <a:schemeClr val="bg1"/>
                </a:solidFill>
                <a:latin typeface="Rockwell" pitchFamily="18" charset="0"/>
              </a:rPr>
              <a:t>:  </a:t>
            </a:r>
            <a:r>
              <a:rPr lang="hu-HU" dirty="0" err="1" smtClean="0">
                <a:solidFill>
                  <a:schemeClr val="bg1"/>
                </a:solidFill>
                <a:latin typeface="Rockwell" pitchFamily="18" charset="0"/>
              </a:rPr>
              <a:t>Kangoroo</a:t>
            </a:r>
            <a:r>
              <a:rPr lang="hu-HU" dirty="0" smtClean="0">
                <a:solidFill>
                  <a:schemeClr val="bg1"/>
                </a:solidFill>
                <a:latin typeface="Rockwell" pitchFamily="18" charset="0"/>
              </a:rPr>
              <a:t> and Emu</a:t>
            </a:r>
          </a:p>
          <a:p>
            <a:pPr>
              <a:buFont typeface="Wingdings" pitchFamily="2" charset="2"/>
              <a:buChar char="v"/>
            </a:pPr>
            <a:r>
              <a:rPr lang="hu-HU" dirty="0">
                <a:solidFill>
                  <a:schemeClr val="bg1"/>
                </a:solidFill>
                <a:latin typeface="Rockwell" pitchFamily="18" charset="0"/>
              </a:rPr>
              <a:t> </a:t>
            </a:r>
            <a:r>
              <a:rPr lang="hu-HU" dirty="0" smtClean="0">
                <a:solidFill>
                  <a:schemeClr val="bg1"/>
                </a:solidFill>
                <a:latin typeface="Rockwell" pitchFamily="18" charset="0"/>
              </a:rPr>
              <a:t>National </a:t>
            </a:r>
            <a:r>
              <a:rPr lang="hu-HU" dirty="0" err="1" smtClean="0">
                <a:solidFill>
                  <a:schemeClr val="bg1"/>
                </a:solidFill>
                <a:latin typeface="Rockwell" pitchFamily="18" charset="0"/>
              </a:rPr>
              <a:t>anthem</a:t>
            </a:r>
            <a:r>
              <a:rPr lang="hu-HU" dirty="0" smtClean="0">
                <a:solidFill>
                  <a:schemeClr val="bg1"/>
                </a:solidFill>
                <a:latin typeface="Rockwell" pitchFamily="18" charset="0"/>
              </a:rPr>
              <a:t>: “</a:t>
            </a:r>
            <a:r>
              <a:rPr lang="hu-HU" dirty="0" err="1" smtClean="0">
                <a:solidFill>
                  <a:schemeClr val="bg1"/>
                </a:solidFill>
                <a:latin typeface="Rockwell" pitchFamily="18" charset="0"/>
              </a:rPr>
              <a:t>Waltzing</a:t>
            </a:r>
            <a:r>
              <a:rPr lang="hu-HU" dirty="0" smtClean="0">
                <a:solidFill>
                  <a:schemeClr val="bg1"/>
                </a:solidFill>
                <a:latin typeface="Rockwell" pitchFamily="18" charset="0"/>
              </a:rPr>
              <a:t> Matilda”</a:t>
            </a:r>
          </a:p>
          <a:p>
            <a:pPr>
              <a:buFont typeface="Wingdings" pitchFamily="2" charset="2"/>
              <a:buChar char="v"/>
            </a:pPr>
            <a:r>
              <a:rPr lang="hu-HU" dirty="0">
                <a:solidFill>
                  <a:schemeClr val="bg1"/>
                </a:solidFill>
                <a:latin typeface="Rockwell" pitchFamily="18" charset="0"/>
              </a:rPr>
              <a:t> </a:t>
            </a:r>
            <a:r>
              <a:rPr lang="hu-HU" dirty="0" smtClean="0">
                <a:solidFill>
                  <a:schemeClr val="bg1"/>
                </a:solidFill>
                <a:latin typeface="Rockwell" pitchFamily="18" charset="0"/>
              </a:rPr>
              <a:t>National </a:t>
            </a:r>
            <a:r>
              <a:rPr lang="hu-HU" dirty="0" err="1" smtClean="0">
                <a:solidFill>
                  <a:schemeClr val="bg1"/>
                </a:solidFill>
                <a:latin typeface="Rockwell" pitchFamily="18" charset="0"/>
              </a:rPr>
              <a:t>money</a:t>
            </a:r>
            <a:r>
              <a:rPr lang="hu-HU" dirty="0" smtClean="0">
                <a:solidFill>
                  <a:schemeClr val="bg1"/>
                </a:solidFill>
                <a:latin typeface="Rockwell" pitchFamily="18" charset="0"/>
              </a:rPr>
              <a:t>: </a:t>
            </a:r>
            <a:r>
              <a:rPr lang="hu-HU" dirty="0" err="1" smtClean="0">
                <a:solidFill>
                  <a:schemeClr val="bg1"/>
                </a:solidFill>
                <a:latin typeface="Rockwell" pitchFamily="18" charset="0"/>
              </a:rPr>
              <a:t>Australian</a:t>
            </a:r>
            <a:r>
              <a:rPr lang="hu-HU" dirty="0" smtClean="0">
                <a:solidFill>
                  <a:schemeClr val="bg1"/>
                </a:solidFill>
                <a:latin typeface="Rockwell" pitchFamily="18" charset="0"/>
              </a:rPr>
              <a:t> </a:t>
            </a:r>
            <a:r>
              <a:rPr lang="hu-HU" dirty="0" err="1" smtClean="0">
                <a:solidFill>
                  <a:schemeClr val="bg1"/>
                </a:solidFill>
                <a:latin typeface="Rockwell" pitchFamily="18" charset="0"/>
              </a:rPr>
              <a:t>dollar</a:t>
            </a:r>
            <a:r>
              <a:rPr lang="hu-HU" dirty="0" smtClean="0">
                <a:solidFill>
                  <a:schemeClr val="bg1"/>
                </a:solidFill>
                <a:latin typeface="Rockwell" pitchFamily="18" charset="0"/>
              </a:rPr>
              <a:t>.</a:t>
            </a:r>
          </a:p>
          <a:p>
            <a:endParaRPr lang="hu-HU" dirty="0" smtClean="0">
              <a:latin typeface="Rockwell" pitchFamily="18" charset="0"/>
            </a:endParaRPr>
          </a:p>
          <a:p>
            <a:pPr>
              <a:buFont typeface="Wingdings" pitchFamily="2" charset="2"/>
              <a:buChar char="v"/>
            </a:pPr>
            <a:endParaRPr lang="hu-HU" dirty="0"/>
          </a:p>
        </p:txBody>
      </p:sp>
      <p:pic>
        <p:nvPicPr>
          <p:cNvPr id="22532" name="Picture 4" descr="Tony Abbott - 2010.jpg"/>
          <p:cNvPicPr>
            <a:picLocks noChangeAspect="1" noChangeArrowheads="1"/>
          </p:cNvPicPr>
          <p:nvPr/>
        </p:nvPicPr>
        <p:blipFill>
          <a:blip r:embed="rId3"/>
          <a:srcRect/>
          <a:stretch>
            <a:fillRect/>
          </a:stretch>
        </p:blipFill>
        <p:spPr bwMode="auto">
          <a:xfrm>
            <a:off x="7429520" y="214290"/>
            <a:ext cx="1352446" cy="2071702"/>
          </a:xfrm>
          <a:prstGeom prst="rect">
            <a:avLst/>
          </a:prstGeom>
          <a:noFill/>
        </p:spPr>
      </p:pic>
      <p:pic>
        <p:nvPicPr>
          <p:cNvPr id="22534" name="Picture 6" descr="Elizabeth II greets NASA GSFC employees, May 8, 2007 edit.jpg"/>
          <p:cNvPicPr>
            <a:picLocks noChangeAspect="1" noChangeArrowheads="1"/>
          </p:cNvPicPr>
          <p:nvPr/>
        </p:nvPicPr>
        <p:blipFill>
          <a:blip r:embed="rId4"/>
          <a:srcRect/>
          <a:stretch>
            <a:fillRect/>
          </a:stretch>
        </p:blipFill>
        <p:spPr bwMode="auto">
          <a:xfrm>
            <a:off x="357158" y="214290"/>
            <a:ext cx="1643074" cy="2071702"/>
          </a:xfrm>
          <a:prstGeom prst="rect">
            <a:avLst/>
          </a:prstGeom>
          <a:noFill/>
        </p:spPr>
      </p:pic>
      <p:pic>
        <p:nvPicPr>
          <p:cNvPr id="13" name="Picture 18" descr="auto_UZHvuG_k[1]"/>
          <p:cNvPicPr>
            <a:picLocks noChangeAspect="1" noChangeArrowheads="1"/>
          </p:cNvPicPr>
          <p:nvPr/>
        </p:nvPicPr>
        <p:blipFill>
          <a:blip r:embed="rId5"/>
          <a:srcRect/>
          <a:stretch>
            <a:fillRect/>
          </a:stretch>
        </p:blipFill>
        <p:spPr bwMode="auto">
          <a:xfrm>
            <a:off x="4143372" y="1714488"/>
            <a:ext cx="1908175" cy="1279525"/>
          </a:xfrm>
          <a:prstGeom prst="rect">
            <a:avLst/>
          </a:prstGeom>
          <a:noFill/>
          <a:ln w="9525">
            <a:solidFill>
              <a:schemeClr val="tx1"/>
            </a:solidFill>
            <a:miter lim="800000"/>
            <a:headEnd/>
            <a:tailEnd/>
          </a:ln>
        </p:spPr>
      </p:pic>
      <p:pic>
        <p:nvPicPr>
          <p:cNvPr id="14" name="Picture 14" descr="australia%20-%20newzealand_001_resize"/>
          <p:cNvPicPr>
            <a:picLocks noChangeAspect="1" noChangeArrowheads="1"/>
          </p:cNvPicPr>
          <p:nvPr/>
        </p:nvPicPr>
        <p:blipFill>
          <a:blip r:embed="rId6"/>
          <a:srcRect/>
          <a:stretch>
            <a:fillRect/>
          </a:stretch>
        </p:blipFill>
        <p:spPr bwMode="auto">
          <a:xfrm>
            <a:off x="6429388" y="5334000"/>
            <a:ext cx="1905000" cy="1381148"/>
          </a:xfrm>
          <a:prstGeom prst="rect">
            <a:avLst/>
          </a:prstGeom>
          <a:noFill/>
          <a:ln w="9525">
            <a:solidFill>
              <a:schemeClr val="tx1"/>
            </a:solidFill>
            <a:miter lim="800000"/>
            <a:headEnd/>
            <a:tailEnd/>
          </a:ln>
        </p:spPr>
      </p:pic>
      <p:pic>
        <p:nvPicPr>
          <p:cNvPr id="22536" name="Picture 8" descr="http://www.forextradingguild.com/wp-content/uploads/2014/08/Aussie.jpg"/>
          <p:cNvPicPr>
            <a:picLocks noChangeAspect="1" noChangeArrowheads="1"/>
          </p:cNvPicPr>
          <p:nvPr/>
        </p:nvPicPr>
        <p:blipFill>
          <a:blip r:embed="rId7" cstate="print"/>
          <a:srcRect/>
          <a:stretch>
            <a:fillRect/>
          </a:stretch>
        </p:blipFill>
        <p:spPr bwMode="auto">
          <a:xfrm>
            <a:off x="6215074" y="1714488"/>
            <a:ext cx="1857388" cy="1285884"/>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églalap 3"/>
          <p:cNvSpPr/>
          <p:nvPr/>
        </p:nvSpPr>
        <p:spPr>
          <a:xfrm>
            <a:off x="1071538" y="285728"/>
            <a:ext cx="4076498" cy="923330"/>
          </a:xfrm>
          <a:prstGeom prst="rect">
            <a:avLst/>
          </a:prstGeom>
          <a:noFill/>
        </p:spPr>
        <p:txBody>
          <a:bodyPr wrap="square" lIns="91440" tIns="45720" rIns="91440" bIns="4572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hu-HU"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History</a:t>
            </a:r>
            <a:endParaRPr lang="hu-HU"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5" name="Tartalom helye 2"/>
          <p:cNvSpPr>
            <a:spLocks noGrp="1"/>
          </p:cNvSpPr>
          <p:nvPr>
            <p:ph idx="1"/>
          </p:nvPr>
        </p:nvSpPr>
        <p:spPr>
          <a:xfrm>
            <a:off x="457200" y="1600200"/>
            <a:ext cx="5329246" cy="4525963"/>
          </a:xfrm>
        </p:spPr>
        <p:txBody>
          <a:bodyPr>
            <a:normAutofit fontScale="92500" lnSpcReduction="10000"/>
          </a:bodyPr>
          <a:lstStyle/>
          <a:p>
            <a:r>
              <a:rPr lang="en-US" sz="2000" b="1" dirty="0">
                <a:solidFill>
                  <a:srgbClr val="87E1F9"/>
                </a:solidFill>
                <a:latin typeface="Rockwell" pitchFamily="18" charset="0"/>
              </a:rPr>
              <a:t>Discovered by the Dutch in the early 1600’s.But it was Englishman James Cook who claimed Australia for Britain in 1770. </a:t>
            </a:r>
            <a:endParaRPr lang="hu-HU" sz="2000" b="1" dirty="0" smtClean="0">
              <a:solidFill>
                <a:srgbClr val="87E1F9"/>
              </a:solidFill>
              <a:latin typeface="Rockwell" pitchFamily="18" charset="0"/>
            </a:endParaRPr>
          </a:p>
          <a:p>
            <a:endParaRPr lang="hu-HU" sz="2000" b="1" dirty="0" smtClean="0">
              <a:solidFill>
                <a:srgbClr val="87E1F9"/>
              </a:solidFill>
              <a:latin typeface="Rockwell" pitchFamily="18" charset="0"/>
            </a:endParaRPr>
          </a:p>
          <a:p>
            <a:r>
              <a:rPr lang="en-US" sz="2000" b="1" dirty="0" smtClean="0">
                <a:solidFill>
                  <a:srgbClr val="87E1F9"/>
                </a:solidFill>
                <a:latin typeface="Rockwell" pitchFamily="18" charset="0"/>
              </a:rPr>
              <a:t>Britain </a:t>
            </a:r>
            <a:r>
              <a:rPr lang="en-US" sz="2000" b="1" dirty="0">
                <a:solidFill>
                  <a:srgbClr val="87E1F9"/>
                </a:solidFill>
                <a:latin typeface="Rockwell" pitchFamily="18" charset="0"/>
              </a:rPr>
              <a:t>1st used the country as a penal colony and a total of 160,000 people came to Australia as convicts. </a:t>
            </a:r>
            <a:endParaRPr lang="hu-HU" sz="2000" b="1" dirty="0" smtClean="0">
              <a:solidFill>
                <a:srgbClr val="87E1F9"/>
              </a:solidFill>
              <a:latin typeface="Rockwell" pitchFamily="18" charset="0"/>
            </a:endParaRPr>
          </a:p>
          <a:p>
            <a:endParaRPr lang="hu-HU" sz="2000" b="1" dirty="0" smtClean="0">
              <a:solidFill>
                <a:srgbClr val="87E1F9"/>
              </a:solidFill>
              <a:latin typeface="Rockwell" pitchFamily="18" charset="0"/>
            </a:endParaRPr>
          </a:p>
          <a:p>
            <a:r>
              <a:rPr lang="en-US" sz="2000" b="1" dirty="0" smtClean="0">
                <a:solidFill>
                  <a:srgbClr val="87E1F9"/>
                </a:solidFill>
                <a:latin typeface="Rockwell" pitchFamily="18" charset="0"/>
              </a:rPr>
              <a:t>Europeans </a:t>
            </a:r>
            <a:r>
              <a:rPr lang="en-US" sz="2000" b="1" dirty="0">
                <a:solidFill>
                  <a:srgbClr val="87E1F9"/>
                </a:solidFill>
                <a:latin typeface="Rockwell" pitchFamily="18" charset="0"/>
              </a:rPr>
              <a:t>sold the land of Aborigines and killed thousands of them to claim land. </a:t>
            </a:r>
            <a:endParaRPr lang="hu-HU" sz="2000" b="1" dirty="0" smtClean="0">
              <a:solidFill>
                <a:srgbClr val="87E1F9"/>
              </a:solidFill>
              <a:latin typeface="Rockwell" pitchFamily="18" charset="0"/>
            </a:endParaRPr>
          </a:p>
          <a:p>
            <a:endParaRPr lang="hu-HU" sz="2000" b="1" dirty="0" smtClean="0">
              <a:solidFill>
                <a:srgbClr val="87E1F9"/>
              </a:solidFill>
              <a:latin typeface="Rockwell" pitchFamily="18" charset="0"/>
            </a:endParaRPr>
          </a:p>
          <a:p>
            <a:r>
              <a:rPr lang="en-US" sz="2000" b="1" dirty="0" smtClean="0">
                <a:solidFill>
                  <a:srgbClr val="87E1F9"/>
                </a:solidFill>
                <a:latin typeface="Rockwell" pitchFamily="18" charset="0"/>
              </a:rPr>
              <a:t>Finally </a:t>
            </a:r>
            <a:r>
              <a:rPr lang="en-US" sz="2000" b="1" dirty="0">
                <a:solidFill>
                  <a:srgbClr val="87E1F9"/>
                </a:solidFill>
                <a:latin typeface="Rockwell" pitchFamily="18" charset="0"/>
              </a:rPr>
              <a:t>in 1901 that the whole of Australia came under 1 constitution.</a:t>
            </a:r>
            <a:endParaRPr lang="hu-HU" sz="2000" b="1" dirty="0">
              <a:solidFill>
                <a:srgbClr val="87E1F9"/>
              </a:solidFill>
              <a:latin typeface="Rockwell" pitchFamily="18" charset="0"/>
            </a:endParaRPr>
          </a:p>
        </p:txBody>
      </p:sp>
      <p:pic>
        <p:nvPicPr>
          <p:cNvPr id="23554" name="Picture 2" descr="http://upload.wikimedia.org/wikipedia/commons/f/f5/Indig2.jpg"/>
          <p:cNvPicPr>
            <a:picLocks noChangeAspect="1" noChangeArrowheads="1"/>
          </p:cNvPicPr>
          <p:nvPr/>
        </p:nvPicPr>
        <p:blipFill>
          <a:blip r:embed="rId3"/>
          <a:srcRect/>
          <a:stretch>
            <a:fillRect/>
          </a:stretch>
        </p:blipFill>
        <p:spPr bwMode="auto">
          <a:xfrm>
            <a:off x="5643570" y="428604"/>
            <a:ext cx="3208909" cy="3143272"/>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5" name="Téglalap 4"/>
          <p:cNvSpPr/>
          <p:nvPr/>
        </p:nvSpPr>
        <p:spPr>
          <a:xfrm>
            <a:off x="428596" y="214290"/>
            <a:ext cx="8358214" cy="928694"/>
          </a:xfrm>
          <a:prstGeom prst="rect">
            <a:avLst/>
          </a:prstGeom>
          <a:noFill/>
        </p:spPr>
        <p:txBody>
          <a:bodyPr wrap="none" lIns="91440" tIns="45720" rIns="91440" bIns="45720">
            <a:prstTxWarp prst="textCanDown">
              <a:avLst/>
            </a:prstTxWarp>
            <a:spAutoFit/>
            <a:scene3d>
              <a:camera prst="perspectiveRelaxed"/>
              <a:lightRig rig="threePt" dir="t"/>
            </a:scene3d>
          </a:bodyPr>
          <a:lstStyle/>
          <a:p>
            <a:pPr algn="ctr"/>
            <a:r>
              <a:rPr lang="hu-HU" sz="5400" b="1" i="0" cap="none" spc="0" dirty="0" smtClean="0">
                <a:ln w="10541" cmpd="sng">
                  <a:solidFill>
                    <a:srgbClr val="7D7D7D">
                      <a:tint val="100000"/>
                      <a:shade val="100000"/>
                      <a:satMod val="110000"/>
                    </a:srgbClr>
                  </a:solidFill>
                  <a:prstDash val="solid"/>
                </a:ln>
                <a:solidFill>
                  <a:srgbClr val="002060"/>
                </a:solidFill>
                <a:effectLst>
                  <a:outerShdw blurRad="50800" dist="38100" dir="8100000" algn="tr" rotWithShape="0">
                    <a:prstClr val="black">
                      <a:alpha val="40000"/>
                    </a:prstClr>
                  </a:outerShdw>
                </a:effectLst>
                <a:latin typeface="Rockwell" pitchFamily="18" charset="0"/>
              </a:rPr>
              <a:t>Education and Health </a:t>
            </a:r>
            <a:r>
              <a:rPr lang="hu-HU" sz="5400" b="1" i="0" cap="none" spc="0" dirty="0" err="1" smtClean="0">
                <a:ln w="10541" cmpd="sng">
                  <a:solidFill>
                    <a:srgbClr val="7D7D7D">
                      <a:tint val="100000"/>
                      <a:shade val="100000"/>
                      <a:satMod val="110000"/>
                    </a:srgbClr>
                  </a:solidFill>
                  <a:prstDash val="solid"/>
                </a:ln>
                <a:solidFill>
                  <a:srgbClr val="002060"/>
                </a:solidFill>
                <a:effectLst>
                  <a:outerShdw blurRad="50800" dist="38100" dir="8100000" algn="tr" rotWithShape="0">
                    <a:prstClr val="black">
                      <a:alpha val="40000"/>
                    </a:prstClr>
                  </a:outerShdw>
                </a:effectLst>
                <a:latin typeface="Rockwell" pitchFamily="18" charset="0"/>
              </a:rPr>
              <a:t>Care</a:t>
            </a:r>
            <a:endParaRPr lang="hu-HU" sz="5400" b="1" cap="none" spc="0" dirty="0">
              <a:ln w="10541" cmpd="sng">
                <a:solidFill>
                  <a:srgbClr val="7D7D7D">
                    <a:tint val="100000"/>
                    <a:shade val="100000"/>
                    <a:satMod val="110000"/>
                  </a:srgbClr>
                </a:solidFill>
                <a:prstDash val="solid"/>
              </a:ln>
              <a:solidFill>
                <a:srgbClr val="002060"/>
              </a:solidFill>
              <a:effectLst>
                <a:outerShdw blurRad="50800" dist="38100" dir="8100000" algn="tr" rotWithShape="0">
                  <a:prstClr val="black">
                    <a:alpha val="40000"/>
                  </a:prstClr>
                </a:outerShdw>
              </a:effectLst>
            </a:endParaRPr>
          </a:p>
        </p:txBody>
      </p:sp>
      <p:sp>
        <p:nvSpPr>
          <p:cNvPr id="6" name="Téglalap 5"/>
          <p:cNvSpPr/>
          <p:nvPr/>
        </p:nvSpPr>
        <p:spPr>
          <a:xfrm>
            <a:off x="928662" y="1428736"/>
            <a:ext cx="7286676" cy="3139321"/>
          </a:xfrm>
          <a:prstGeom prst="rect">
            <a:avLst/>
          </a:prstGeom>
        </p:spPr>
        <p:txBody>
          <a:bodyPr wrap="square">
            <a:spAutoFit/>
          </a:bodyPr>
          <a:lstStyle/>
          <a:p>
            <a:pPr>
              <a:buFont typeface="Wingdings" pitchFamily="2" charset="2"/>
              <a:buChar char="§"/>
            </a:pPr>
            <a:r>
              <a:rPr lang="hu-HU" dirty="0" smtClean="0">
                <a:latin typeface="Rockwell" pitchFamily="18" charset="0"/>
              </a:rPr>
              <a:t> </a:t>
            </a:r>
            <a:r>
              <a:rPr lang="en-US" dirty="0" smtClean="0">
                <a:latin typeface="Rockwell" pitchFamily="18" charset="0"/>
              </a:rPr>
              <a:t>School </a:t>
            </a:r>
            <a:r>
              <a:rPr lang="en-US" dirty="0">
                <a:latin typeface="Rockwell" pitchFamily="18" charset="0"/>
              </a:rPr>
              <a:t>is Compulsory from ages 5-16 years old. </a:t>
            </a:r>
            <a:endParaRPr lang="hu-HU" dirty="0" smtClean="0">
              <a:latin typeface="Rockwell" pitchFamily="18" charset="0"/>
            </a:endParaRPr>
          </a:p>
          <a:p>
            <a:endParaRPr lang="hu-HU" dirty="0" smtClean="0">
              <a:latin typeface="Rockwell" pitchFamily="18" charset="0"/>
            </a:endParaRPr>
          </a:p>
          <a:p>
            <a:pPr>
              <a:buFont typeface="Wingdings" pitchFamily="2" charset="2"/>
              <a:buChar char="§"/>
            </a:pPr>
            <a:r>
              <a:rPr lang="hu-HU" dirty="0" smtClean="0">
                <a:latin typeface="Rockwell" pitchFamily="18" charset="0"/>
              </a:rPr>
              <a:t> </a:t>
            </a:r>
            <a:r>
              <a:rPr lang="en-US" dirty="0" smtClean="0">
                <a:latin typeface="Rockwell" pitchFamily="18" charset="0"/>
              </a:rPr>
              <a:t>16-17 </a:t>
            </a:r>
            <a:r>
              <a:rPr lang="en-US" dirty="0">
                <a:latin typeface="Rockwell" pitchFamily="18" charset="0"/>
              </a:rPr>
              <a:t>required to attend school or participate in some kind of vocational training. </a:t>
            </a:r>
            <a:endParaRPr lang="hu-HU" dirty="0" smtClean="0">
              <a:latin typeface="Rockwell" pitchFamily="18" charset="0"/>
            </a:endParaRPr>
          </a:p>
          <a:p>
            <a:endParaRPr lang="hu-HU" dirty="0" smtClean="0">
              <a:latin typeface="Rockwell" pitchFamily="18" charset="0"/>
            </a:endParaRPr>
          </a:p>
          <a:p>
            <a:pPr>
              <a:buFont typeface="Wingdings" pitchFamily="2" charset="2"/>
              <a:buChar char="§"/>
            </a:pPr>
            <a:r>
              <a:rPr lang="hu-HU" dirty="0" smtClean="0">
                <a:latin typeface="Rockwell" pitchFamily="18" charset="0"/>
              </a:rPr>
              <a:t> </a:t>
            </a:r>
            <a:r>
              <a:rPr lang="en-US" dirty="0" smtClean="0">
                <a:latin typeface="Rockwell" pitchFamily="18" charset="0"/>
              </a:rPr>
              <a:t>TAFE </a:t>
            </a:r>
            <a:r>
              <a:rPr lang="en-US" dirty="0">
                <a:latin typeface="Rockwell" pitchFamily="18" charset="0"/>
              </a:rPr>
              <a:t>-Australia is among one of the most expensive places to attend University. </a:t>
            </a:r>
            <a:endParaRPr lang="hu-HU" dirty="0" smtClean="0">
              <a:latin typeface="Rockwell" pitchFamily="18" charset="0"/>
            </a:endParaRPr>
          </a:p>
          <a:p>
            <a:pPr>
              <a:buFont typeface="Wingdings" pitchFamily="2" charset="2"/>
              <a:buChar char="§"/>
            </a:pPr>
            <a:endParaRPr lang="hu-HU" dirty="0" smtClean="0">
              <a:latin typeface="Rockwell" pitchFamily="18" charset="0"/>
            </a:endParaRPr>
          </a:p>
          <a:p>
            <a:pPr>
              <a:buFont typeface="Wingdings" pitchFamily="2" charset="2"/>
              <a:buChar char="§"/>
            </a:pPr>
            <a:r>
              <a:rPr lang="hu-HU" dirty="0" smtClean="0">
                <a:latin typeface="Rockwell" pitchFamily="18" charset="0"/>
              </a:rPr>
              <a:t> </a:t>
            </a:r>
            <a:r>
              <a:rPr lang="en-US" dirty="0" smtClean="0">
                <a:latin typeface="Rockwell" pitchFamily="18" charset="0"/>
              </a:rPr>
              <a:t>Australia </a:t>
            </a:r>
            <a:r>
              <a:rPr lang="en-US" dirty="0">
                <a:latin typeface="Rockwell" pitchFamily="18" charset="0"/>
              </a:rPr>
              <a:t>has the fourth highest life expectancy in the world after Iceland, Japan and Hong Kong. Life expectancy in Australia in 2010 was 79.5 years for males and 84.0 years for females. </a:t>
            </a:r>
            <a:endParaRPr lang="hu-HU" dirty="0">
              <a:latin typeface="Rockwell"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3" name="Tartalom helye 2"/>
          <p:cNvSpPr>
            <a:spLocks noGrp="1"/>
          </p:cNvSpPr>
          <p:nvPr>
            <p:ph idx="1"/>
          </p:nvPr>
        </p:nvSpPr>
        <p:spPr>
          <a:xfrm>
            <a:off x="428596" y="1357298"/>
            <a:ext cx="8229600" cy="5043510"/>
          </a:xfrm>
        </p:spPr>
        <p:txBody>
          <a:bodyPr>
            <a:noAutofit/>
          </a:bodyPr>
          <a:lstStyle/>
          <a:p>
            <a:pPr>
              <a:lnSpc>
                <a:spcPct val="80000"/>
              </a:lnSpc>
              <a:buFont typeface="Courier New" pitchFamily="49" charset="0"/>
              <a:buChar char="o"/>
            </a:pPr>
            <a:r>
              <a:rPr lang="en-US" sz="1800" dirty="0" smtClean="0">
                <a:solidFill>
                  <a:srgbClr val="000000"/>
                </a:solidFill>
                <a:latin typeface="Rockwell" pitchFamily="18" charset="0"/>
              </a:rPr>
              <a:t>The First people in Australia were Aborigines. They arrived there about 12,000 years before from southern Asia. They had very rich forms of art, painting, song, poetry and mythology. The lives of aborigines stayed almost the same for thousands of years until the Europeans came to live in Australia in 1778. </a:t>
            </a:r>
            <a:endParaRPr lang="hu-HU" sz="1800" dirty="0" smtClean="0">
              <a:solidFill>
                <a:srgbClr val="000000"/>
              </a:solidFill>
              <a:latin typeface="Rockwell" pitchFamily="18" charset="0"/>
            </a:endParaRPr>
          </a:p>
          <a:p>
            <a:pPr>
              <a:lnSpc>
                <a:spcPct val="80000"/>
              </a:lnSpc>
              <a:buNone/>
            </a:pPr>
            <a:endParaRPr lang="hu-HU" sz="1800" dirty="0" smtClean="0">
              <a:solidFill>
                <a:srgbClr val="000000"/>
              </a:solidFill>
              <a:latin typeface="Rockwell" pitchFamily="18" charset="0"/>
            </a:endParaRPr>
          </a:p>
          <a:p>
            <a:pPr>
              <a:lnSpc>
                <a:spcPct val="80000"/>
              </a:lnSpc>
              <a:buFont typeface="Courier New" pitchFamily="49" charset="0"/>
              <a:buChar char="o"/>
            </a:pPr>
            <a:r>
              <a:rPr lang="en-US" sz="1800" dirty="0" smtClean="0">
                <a:solidFill>
                  <a:srgbClr val="000000"/>
                </a:solidFill>
                <a:latin typeface="Rockwell" pitchFamily="18" charset="0"/>
              </a:rPr>
              <a:t>The Europeans suffered a lot in Australia but the Aborigines suffered a lot more. Europeans stole their land and killed thousand of Aborigines. They also brought new diseases with them. In parts of Australia, not one Aborigine survived. Today aborigines continue to live in Australia but there culture in under threat. In 1770, there were about 300,000 Aborigines. Now, there are 120,000. It is becoming harder and harder for them to continue their traditional way to live.</a:t>
            </a:r>
            <a:endParaRPr lang="hu-HU" sz="1800" dirty="0" smtClean="0">
              <a:solidFill>
                <a:srgbClr val="000000"/>
              </a:solidFill>
              <a:latin typeface="Rockwell" pitchFamily="18" charset="0"/>
            </a:endParaRPr>
          </a:p>
          <a:p>
            <a:pPr>
              <a:lnSpc>
                <a:spcPct val="80000"/>
              </a:lnSpc>
              <a:buNone/>
            </a:pPr>
            <a:endParaRPr lang="en-US" sz="1800" dirty="0" smtClean="0">
              <a:solidFill>
                <a:srgbClr val="000000"/>
              </a:solidFill>
              <a:latin typeface="Rockwell" pitchFamily="18" charset="0"/>
            </a:endParaRPr>
          </a:p>
          <a:p>
            <a:pPr>
              <a:lnSpc>
                <a:spcPct val="80000"/>
              </a:lnSpc>
              <a:buFont typeface="Courier New" pitchFamily="49" charset="0"/>
              <a:buChar char="o"/>
            </a:pPr>
            <a:r>
              <a:rPr lang="en-US" sz="1800" dirty="0" smtClean="0">
                <a:solidFill>
                  <a:srgbClr val="000000"/>
                </a:solidFill>
                <a:latin typeface="Rockwell" pitchFamily="18" charset="0"/>
              </a:rPr>
              <a:t>Today Australia is a modern, industrial country, independent from Britain since 1931. The Commonwealth of Australia consists of 6 states and two provinces.  It is the world’s biggest producer of wool, bauxite and important producer of wheat, meat, sugar and fruit.</a:t>
            </a:r>
            <a:endParaRPr lang="ru-RU" sz="1800" dirty="0">
              <a:solidFill>
                <a:srgbClr val="000000"/>
              </a:solidFill>
              <a:latin typeface="Tahoma" pitchFamily="34" charset="0"/>
            </a:endParaRPr>
          </a:p>
        </p:txBody>
      </p:sp>
      <p:sp>
        <p:nvSpPr>
          <p:cNvPr id="4" name="Téglalap 3"/>
          <p:cNvSpPr/>
          <p:nvPr/>
        </p:nvSpPr>
        <p:spPr>
          <a:xfrm>
            <a:off x="714348" y="214290"/>
            <a:ext cx="7715272"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u-HU" sz="5400" b="1" cap="none" spc="0" dirty="0" smtClean="0">
                <a:ln w="11430"/>
                <a:solidFill>
                  <a:srgbClr val="00B0F0"/>
                </a:solidFill>
                <a:effectLst>
                  <a:glow rad="63500">
                    <a:schemeClr val="accent1">
                      <a:satMod val="175000"/>
                      <a:alpha val="40000"/>
                    </a:schemeClr>
                  </a:glow>
                  <a:outerShdw blurRad="60007" dist="310007" dir="7680000" sy="30000" kx="1300200" algn="ctr" rotWithShape="0">
                    <a:prstClr val="black">
                      <a:alpha val="32000"/>
                    </a:prstClr>
                  </a:outerShdw>
                </a:effectLst>
              </a:rPr>
              <a:t>The </a:t>
            </a:r>
            <a:r>
              <a:rPr lang="hu-HU" sz="5400" b="1" cap="none" spc="0" dirty="0" err="1" smtClean="0">
                <a:ln w="11430"/>
                <a:solidFill>
                  <a:srgbClr val="00B0F0"/>
                </a:solidFill>
                <a:effectLst>
                  <a:glow rad="63500">
                    <a:schemeClr val="accent1">
                      <a:satMod val="175000"/>
                      <a:alpha val="40000"/>
                    </a:schemeClr>
                  </a:glow>
                  <a:outerShdw blurRad="60007" dist="310007" dir="7680000" sy="30000" kx="1300200" algn="ctr" rotWithShape="0">
                    <a:prstClr val="black">
                      <a:alpha val="32000"/>
                    </a:prstClr>
                  </a:outerShdw>
                </a:effectLst>
              </a:rPr>
              <a:t>first</a:t>
            </a:r>
            <a:r>
              <a:rPr lang="hu-HU" sz="5400" b="1" cap="none" spc="0" dirty="0" smtClean="0">
                <a:ln w="11430"/>
                <a:solidFill>
                  <a:srgbClr val="00B0F0"/>
                </a:solidFill>
                <a:effectLst>
                  <a:glow rad="63500">
                    <a:schemeClr val="accent1">
                      <a:satMod val="175000"/>
                      <a:alpha val="40000"/>
                    </a:schemeClr>
                  </a:glow>
                  <a:outerShdw blurRad="60007" dist="310007" dir="7680000" sy="30000" kx="1300200" algn="ctr" rotWithShape="0">
                    <a:prstClr val="black">
                      <a:alpha val="32000"/>
                    </a:prstClr>
                  </a:outerShdw>
                </a:effectLst>
              </a:rPr>
              <a:t> </a:t>
            </a:r>
            <a:r>
              <a:rPr lang="hu-HU" sz="5400" b="1" cap="none" spc="0" dirty="0" err="1" smtClean="0">
                <a:ln w="11430"/>
                <a:solidFill>
                  <a:srgbClr val="00B0F0"/>
                </a:solidFill>
                <a:effectLst>
                  <a:glow rad="63500">
                    <a:schemeClr val="accent1">
                      <a:satMod val="175000"/>
                      <a:alpha val="40000"/>
                    </a:schemeClr>
                  </a:glow>
                  <a:outerShdw blurRad="60007" dist="310007" dir="7680000" sy="30000" kx="1300200" algn="ctr" rotWithShape="0">
                    <a:prstClr val="black">
                      <a:alpha val="32000"/>
                    </a:prstClr>
                  </a:outerShdw>
                </a:effectLst>
              </a:rPr>
              <a:t>Australians</a:t>
            </a:r>
            <a:endParaRPr lang="hu-HU" sz="5400" b="1" cap="none" spc="0" dirty="0">
              <a:ln w="11430"/>
              <a:solidFill>
                <a:srgbClr val="00B0F0"/>
              </a:solidFill>
              <a:effectLst>
                <a:glow rad="63500">
                  <a:schemeClr val="accent1">
                    <a:satMod val="175000"/>
                    <a:alpha val="40000"/>
                  </a:schemeClr>
                </a:glow>
                <a:outerShdw blurRad="60007" dist="310007" dir="7680000" sy="30000" kx="1300200" algn="ctr" rotWithShape="0">
                  <a:prstClr val="black">
                    <a:alpha val="32000"/>
                  </a:prst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l="-39000" r="-39000"/>
          </a:stretch>
        </a:blipFill>
        <a:effectLst/>
      </p:bgPr>
    </p:bg>
    <p:spTree>
      <p:nvGrpSpPr>
        <p:cNvPr id="1" name=""/>
        <p:cNvGrpSpPr/>
        <p:nvPr/>
      </p:nvGrpSpPr>
      <p:grpSpPr>
        <a:xfrm>
          <a:off x="0" y="0"/>
          <a:ext cx="0" cy="0"/>
          <a:chOff x="0" y="0"/>
          <a:chExt cx="0" cy="0"/>
        </a:xfrm>
      </p:grpSpPr>
      <p:pic>
        <p:nvPicPr>
          <p:cNvPr id="15362" name="Picture 2" descr="http://thecarefreetraveler.com/wp-content/uploads/2013/06/Aboriginal-Australia.jpg"/>
          <p:cNvPicPr>
            <a:picLocks noChangeAspect="1" noChangeArrowheads="1"/>
          </p:cNvPicPr>
          <p:nvPr/>
        </p:nvPicPr>
        <p:blipFill>
          <a:blip r:embed="rId3" cstate="print"/>
          <a:srcRect/>
          <a:stretch>
            <a:fillRect/>
          </a:stretch>
        </p:blipFill>
        <p:spPr bwMode="auto">
          <a:xfrm>
            <a:off x="214283" y="214290"/>
            <a:ext cx="2000263" cy="1857388"/>
          </a:xfrm>
          <a:prstGeom prst="rect">
            <a:avLst/>
          </a:prstGeom>
          <a:noFill/>
        </p:spPr>
      </p:pic>
      <p:pic>
        <p:nvPicPr>
          <p:cNvPr id="15364" name="Picture 4" descr="http://upload.wikimedia.org/wikipedia/commons/6/6c/Australia_Aboriginal_Culture_009.jpg"/>
          <p:cNvPicPr>
            <a:picLocks noChangeAspect="1" noChangeArrowheads="1"/>
          </p:cNvPicPr>
          <p:nvPr/>
        </p:nvPicPr>
        <p:blipFill>
          <a:blip r:embed="rId4" cstate="print"/>
          <a:srcRect/>
          <a:stretch>
            <a:fillRect/>
          </a:stretch>
        </p:blipFill>
        <p:spPr bwMode="auto">
          <a:xfrm>
            <a:off x="214282" y="2285992"/>
            <a:ext cx="2011844" cy="3017766"/>
          </a:xfrm>
          <a:prstGeom prst="rect">
            <a:avLst/>
          </a:prstGeom>
          <a:noFill/>
        </p:spPr>
      </p:pic>
      <p:pic>
        <p:nvPicPr>
          <p:cNvPr id="15366" name="Picture 6" descr="http://www.webpages.uidaho.edu/~rfrey/images/220/Ecology/ABTwo-Women.jpg"/>
          <p:cNvPicPr>
            <a:picLocks noChangeAspect="1" noChangeArrowheads="1"/>
          </p:cNvPicPr>
          <p:nvPr/>
        </p:nvPicPr>
        <p:blipFill>
          <a:blip r:embed="rId5"/>
          <a:srcRect/>
          <a:stretch>
            <a:fillRect/>
          </a:stretch>
        </p:blipFill>
        <p:spPr bwMode="auto">
          <a:xfrm>
            <a:off x="5857884" y="214290"/>
            <a:ext cx="3075103" cy="2500330"/>
          </a:xfrm>
          <a:prstGeom prst="rect">
            <a:avLst/>
          </a:prstGeom>
          <a:noFill/>
        </p:spPr>
      </p:pic>
      <p:pic>
        <p:nvPicPr>
          <p:cNvPr id="7" name="Picture 19" descr="13_200[1]"/>
          <p:cNvPicPr>
            <a:picLocks noChangeAspect="1" noChangeArrowheads="1"/>
          </p:cNvPicPr>
          <p:nvPr/>
        </p:nvPicPr>
        <p:blipFill>
          <a:blip r:embed="rId6"/>
          <a:srcRect/>
          <a:stretch>
            <a:fillRect/>
          </a:stretch>
        </p:blipFill>
        <p:spPr bwMode="auto">
          <a:xfrm>
            <a:off x="357158" y="5643578"/>
            <a:ext cx="1905000" cy="819150"/>
          </a:xfrm>
          <a:prstGeom prst="rect">
            <a:avLst/>
          </a:prstGeom>
          <a:noFill/>
        </p:spPr>
      </p:pic>
      <p:pic>
        <p:nvPicPr>
          <p:cNvPr id="9" name="Picture 18" descr="2_200[1]"/>
          <p:cNvPicPr>
            <a:picLocks noChangeAspect="1" noChangeArrowheads="1"/>
          </p:cNvPicPr>
          <p:nvPr/>
        </p:nvPicPr>
        <p:blipFill>
          <a:blip r:embed="rId7"/>
          <a:srcRect/>
          <a:stretch>
            <a:fillRect/>
          </a:stretch>
        </p:blipFill>
        <p:spPr bwMode="auto">
          <a:xfrm>
            <a:off x="6500826" y="5715016"/>
            <a:ext cx="1905000" cy="819150"/>
          </a:xfrm>
          <a:prstGeom prst="rect">
            <a:avLst/>
          </a:prstGeom>
          <a:noFill/>
        </p:spPr>
      </p:pic>
      <p:pic>
        <p:nvPicPr>
          <p:cNvPr id="15368" name="Picture 8" descr="http://darkroom-cdn.s3.amazonaws.com/2014/12/REU-AUSTRALIA-ABORIGINES-32.jpg"/>
          <p:cNvPicPr>
            <a:picLocks noChangeAspect="1" noChangeArrowheads="1"/>
          </p:cNvPicPr>
          <p:nvPr/>
        </p:nvPicPr>
        <p:blipFill>
          <a:blip r:embed="rId8" cstate="print"/>
          <a:srcRect/>
          <a:stretch>
            <a:fillRect/>
          </a:stretch>
        </p:blipFill>
        <p:spPr bwMode="auto">
          <a:xfrm>
            <a:off x="5857884" y="2786058"/>
            <a:ext cx="3088453" cy="2835749"/>
          </a:xfrm>
          <a:prstGeom prst="rect">
            <a:avLst/>
          </a:prstGeom>
          <a:noFill/>
        </p:spPr>
      </p:pic>
      <p:sp>
        <p:nvSpPr>
          <p:cNvPr id="11" name="Téglalap 10"/>
          <p:cNvSpPr/>
          <p:nvPr/>
        </p:nvSpPr>
        <p:spPr>
          <a:xfrm>
            <a:off x="2928926" y="785794"/>
            <a:ext cx="2143140" cy="5078313"/>
          </a:xfrm>
          <a:prstGeom prst="rect">
            <a:avLst/>
          </a:prstGeom>
        </p:spPr>
        <p:txBody>
          <a:bodyPr wrap="square">
            <a:spAutoFit/>
          </a:bodyPr>
          <a:lstStyle/>
          <a:p>
            <a:pPr>
              <a:spcBef>
                <a:spcPct val="50000"/>
              </a:spcBef>
            </a:pPr>
            <a:r>
              <a:rPr lang="en-US" b="1" dirty="0" smtClean="0">
                <a:solidFill>
                  <a:srgbClr val="002060"/>
                </a:solidFill>
                <a:latin typeface="Rockwell" pitchFamily="18" charset="0"/>
              </a:rPr>
              <a:t>The Aborigines are the Australian natives that had been living there for thousands of years before the first Europeans came to Australia in the 1600s.</a:t>
            </a:r>
            <a:r>
              <a:rPr lang="hu-HU" b="1" dirty="0" smtClean="0">
                <a:solidFill>
                  <a:srgbClr val="002060"/>
                </a:solidFill>
                <a:latin typeface="Rockwell" pitchFamily="18" charset="0"/>
              </a:rPr>
              <a:t> </a:t>
            </a:r>
            <a:r>
              <a:rPr lang="en-US" b="1" dirty="0">
                <a:solidFill>
                  <a:srgbClr val="002060"/>
                </a:solidFill>
                <a:latin typeface="Rockwell" pitchFamily="18" charset="0"/>
              </a:rPr>
              <a:t>People scattered across the continent living as hunters and gatherers. 300 clans, 250 languages and 700 dialects.</a:t>
            </a:r>
            <a:endParaRPr lang="ru-RU" b="1" dirty="0">
              <a:solidFill>
                <a:srgbClr val="002060"/>
              </a:solidFill>
              <a:latin typeface="Tahoma" pitchFamily="34" charset="0"/>
            </a:endParaRPr>
          </a:p>
        </p:txBody>
      </p:sp>
      <p:sp>
        <p:nvSpPr>
          <p:cNvPr id="12" name="Téglalap 11"/>
          <p:cNvSpPr/>
          <p:nvPr/>
        </p:nvSpPr>
        <p:spPr>
          <a:xfrm>
            <a:off x="2285984" y="0"/>
            <a:ext cx="556563" cy="6863417"/>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hu-HU" sz="44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A</a:t>
            </a:r>
          </a:p>
          <a:p>
            <a:pPr algn="ctr"/>
            <a:r>
              <a:rPr lang="hu-HU" sz="44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U</a:t>
            </a:r>
          </a:p>
          <a:p>
            <a:pPr algn="ctr"/>
            <a:r>
              <a:rPr lang="hu-HU" sz="44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S</a:t>
            </a:r>
          </a:p>
          <a:p>
            <a:pPr algn="ctr"/>
            <a:r>
              <a:rPr lang="hu-HU" sz="44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T</a:t>
            </a:r>
          </a:p>
          <a:p>
            <a:pPr algn="ctr"/>
            <a:r>
              <a:rPr lang="hu-HU" sz="44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R</a:t>
            </a:r>
          </a:p>
          <a:p>
            <a:pPr algn="ctr"/>
            <a:r>
              <a:rPr lang="hu-HU" sz="44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A</a:t>
            </a:r>
          </a:p>
          <a:p>
            <a:pPr algn="ctr"/>
            <a:r>
              <a:rPr lang="hu-HU" sz="44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L</a:t>
            </a:r>
          </a:p>
          <a:p>
            <a:pPr algn="ctr"/>
            <a:r>
              <a:rPr lang="hu-HU" sz="44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I</a:t>
            </a:r>
          </a:p>
          <a:p>
            <a:pPr algn="ctr"/>
            <a:r>
              <a:rPr lang="hu-HU" sz="44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A</a:t>
            </a:r>
          </a:p>
          <a:p>
            <a:pPr algn="ctr"/>
            <a:r>
              <a:rPr lang="hu-HU" sz="44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n</a:t>
            </a:r>
            <a:endParaRPr lang="hu-HU" sz="4400" b="1"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3" name="Téglalap 12"/>
          <p:cNvSpPr/>
          <p:nvPr/>
        </p:nvSpPr>
        <p:spPr>
          <a:xfrm>
            <a:off x="5000628" y="0"/>
            <a:ext cx="566181" cy="6863417"/>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hu-HU" sz="44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A</a:t>
            </a:r>
          </a:p>
          <a:p>
            <a:pPr algn="ctr"/>
            <a:r>
              <a:rPr lang="hu-HU" sz="44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B</a:t>
            </a:r>
          </a:p>
          <a:p>
            <a:pPr algn="ctr"/>
            <a:r>
              <a:rPr lang="hu-HU" sz="44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O</a:t>
            </a:r>
          </a:p>
          <a:p>
            <a:pPr algn="ctr"/>
            <a:r>
              <a:rPr lang="hu-HU" sz="44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R</a:t>
            </a:r>
          </a:p>
          <a:p>
            <a:pPr algn="ctr"/>
            <a:r>
              <a:rPr lang="hu-HU" sz="44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I</a:t>
            </a:r>
          </a:p>
          <a:p>
            <a:pPr algn="ctr"/>
            <a:r>
              <a:rPr lang="hu-HU" sz="44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G</a:t>
            </a:r>
          </a:p>
          <a:p>
            <a:pPr algn="ctr"/>
            <a:r>
              <a:rPr lang="hu-HU" sz="44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I</a:t>
            </a:r>
          </a:p>
          <a:p>
            <a:pPr algn="ctr"/>
            <a:r>
              <a:rPr lang="hu-HU" sz="44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N</a:t>
            </a:r>
          </a:p>
          <a:p>
            <a:pPr algn="ctr"/>
            <a:r>
              <a:rPr lang="hu-HU" sz="44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A</a:t>
            </a:r>
          </a:p>
          <a:p>
            <a:pPr algn="ctr"/>
            <a:r>
              <a:rPr lang="hu-HU" sz="44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l</a:t>
            </a:r>
            <a:endParaRPr lang="hu-HU" sz="4400" b="1"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l="-11000" r="-11000"/>
          </a:stretch>
        </a:blipFill>
        <a:effectLst/>
      </p:bgPr>
    </p:bg>
    <p:spTree>
      <p:nvGrpSpPr>
        <p:cNvPr id="1" name=""/>
        <p:cNvGrpSpPr/>
        <p:nvPr/>
      </p:nvGrpSpPr>
      <p:grpSpPr>
        <a:xfrm>
          <a:off x="0" y="0"/>
          <a:ext cx="0" cy="0"/>
          <a:chOff x="0" y="0"/>
          <a:chExt cx="0" cy="0"/>
        </a:xfrm>
      </p:grpSpPr>
      <p:sp>
        <p:nvSpPr>
          <p:cNvPr id="3" name="Tartalom helye 2"/>
          <p:cNvSpPr>
            <a:spLocks noGrp="1"/>
          </p:cNvSpPr>
          <p:nvPr>
            <p:ph idx="1"/>
          </p:nvPr>
        </p:nvSpPr>
        <p:spPr>
          <a:xfrm>
            <a:off x="0" y="285728"/>
            <a:ext cx="4686304" cy="3571900"/>
          </a:xfrm>
        </p:spPr>
        <p:txBody>
          <a:bodyPr>
            <a:normAutofit fontScale="77500" lnSpcReduction="20000"/>
          </a:bodyPr>
          <a:lstStyle/>
          <a:p>
            <a:pPr algn="ctr">
              <a:spcBef>
                <a:spcPct val="50000"/>
              </a:spcBef>
              <a:buNone/>
            </a:pPr>
            <a:r>
              <a:rPr lang="en-US" dirty="0" smtClean="0">
                <a:solidFill>
                  <a:srgbClr val="002060"/>
                </a:solidFill>
                <a:latin typeface="Rockwell" pitchFamily="18" charset="0"/>
              </a:rPr>
              <a:t>Captain James Cook discovered Australia in</a:t>
            </a:r>
            <a:r>
              <a:rPr lang="hu-HU" dirty="0">
                <a:solidFill>
                  <a:srgbClr val="002060"/>
                </a:solidFill>
                <a:latin typeface="Rockwell" pitchFamily="18" charset="0"/>
              </a:rPr>
              <a:t> </a:t>
            </a:r>
            <a:r>
              <a:rPr lang="en-US" dirty="0" smtClean="0">
                <a:solidFill>
                  <a:srgbClr val="002060"/>
                </a:solidFill>
                <a:latin typeface="Rockwell" pitchFamily="18" charset="0"/>
              </a:rPr>
              <a:t>1770. He was sent to discover the huge land that many people believed was south of the equator. He landed south of present day Sydney in New South Wales. He claimed this part of the land for the King of England.</a:t>
            </a:r>
            <a:endParaRPr lang="ru-RU" dirty="0">
              <a:solidFill>
                <a:srgbClr val="002060"/>
              </a:solidFill>
              <a:latin typeface="Tahoma" pitchFamily="34" charset="0"/>
            </a:endParaRPr>
          </a:p>
        </p:txBody>
      </p:sp>
      <p:pic>
        <p:nvPicPr>
          <p:cNvPr id="1026" name="Picture 2" descr="http://upload.wikimedia.org/wikipedia/commons/7/76/Captainjamescookportrait.jpg"/>
          <p:cNvPicPr>
            <a:picLocks noChangeAspect="1" noChangeArrowheads="1"/>
          </p:cNvPicPr>
          <p:nvPr/>
        </p:nvPicPr>
        <p:blipFill>
          <a:blip r:embed="rId3" cstate="print"/>
          <a:srcRect/>
          <a:stretch>
            <a:fillRect/>
          </a:stretch>
        </p:blipFill>
        <p:spPr bwMode="auto">
          <a:xfrm>
            <a:off x="5715008" y="214290"/>
            <a:ext cx="3201979" cy="3695606"/>
          </a:xfrm>
          <a:prstGeom prst="rect">
            <a:avLst/>
          </a:prstGeom>
          <a:noFill/>
        </p:spPr>
      </p:pic>
      <p:pic>
        <p:nvPicPr>
          <p:cNvPr id="1028" name="Picture 4" descr="http://www.technet.hu/data/cikk/39/57/83/cikk_395783/1.jpg"/>
          <p:cNvPicPr>
            <a:picLocks noChangeAspect="1" noChangeArrowheads="1"/>
          </p:cNvPicPr>
          <p:nvPr/>
        </p:nvPicPr>
        <p:blipFill>
          <a:blip r:embed="rId4"/>
          <a:srcRect/>
          <a:stretch>
            <a:fillRect/>
          </a:stretch>
        </p:blipFill>
        <p:spPr bwMode="auto">
          <a:xfrm>
            <a:off x="357158" y="3929066"/>
            <a:ext cx="3333750" cy="2581276"/>
          </a:xfrm>
          <a:prstGeom prst="rect">
            <a:avLst/>
          </a:prstGeom>
          <a:noFill/>
        </p:spPr>
      </p:pic>
      <p:sp>
        <p:nvSpPr>
          <p:cNvPr id="6" name="Szövegdoboz 5"/>
          <p:cNvSpPr txBox="1"/>
          <p:nvPr/>
        </p:nvSpPr>
        <p:spPr>
          <a:xfrm>
            <a:off x="4572000" y="4071942"/>
            <a:ext cx="4572000" cy="2400657"/>
          </a:xfrm>
          <a:prstGeom prst="rect">
            <a:avLst/>
          </a:prstGeom>
          <a:noFill/>
        </p:spPr>
        <p:txBody>
          <a:bodyPr wrap="square" rtlCol="0">
            <a:spAutoFit/>
          </a:bodyPr>
          <a:lstStyle/>
          <a:p>
            <a:pPr algn="ctr">
              <a:spcBef>
                <a:spcPct val="50000"/>
              </a:spcBef>
            </a:pPr>
            <a:r>
              <a:rPr lang="en-US" sz="2500" dirty="0" smtClean="0">
                <a:solidFill>
                  <a:srgbClr val="002060"/>
                </a:solidFill>
                <a:latin typeface="Rockwell" pitchFamily="18" charset="0"/>
              </a:rPr>
              <a:t>In 1851 gold was discovered about 300 km west of Sydney. People rushed to the gold fields to find their fortunes. This attracted robbers called bushrangers.</a:t>
            </a:r>
            <a:endParaRPr lang="ru-RU" sz="2500" dirty="0">
              <a:solidFill>
                <a:srgbClr val="002060"/>
              </a:solidFill>
              <a:latin typeface="Tahoma" pitchFamily="34" charset="0"/>
            </a:endParaRPr>
          </a:p>
        </p:txBody>
      </p:sp>
      <p:sp>
        <p:nvSpPr>
          <p:cNvPr id="7" name="Balra nyíl 6"/>
          <p:cNvSpPr/>
          <p:nvPr/>
        </p:nvSpPr>
        <p:spPr>
          <a:xfrm>
            <a:off x="4000496" y="5000636"/>
            <a:ext cx="500066" cy="4286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Jobbra nyíl 7"/>
          <p:cNvSpPr/>
          <p:nvPr/>
        </p:nvSpPr>
        <p:spPr>
          <a:xfrm>
            <a:off x="4929190" y="1785926"/>
            <a:ext cx="500066"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pic>
        <p:nvPicPr>
          <p:cNvPr id="16386" name="Picture 2" descr="http://www.ibvpn.com/wp-content/uploads/2013/06/Australian-flag-over-map.jpg"/>
          <p:cNvPicPr>
            <a:picLocks noChangeAspect="1" noChangeArrowheads="1"/>
          </p:cNvPicPr>
          <p:nvPr/>
        </p:nvPicPr>
        <p:blipFill>
          <a:blip r:embed="rId3" cstate="print"/>
          <a:srcRect/>
          <a:stretch>
            <a:fillRect/>
          </a:stretch>
        </p:blipFill>
        <p:spPr bwMode="auto">
          <a:xfrm>
            <a:off x="5143504" y="3786190"/>
            <a:ext cx="3407389" cy="2857520"/>
          </a:xfrm>
          <a:prstGeom prst="rect">
            <a:avLst/>
          </a:prstGeom>
          <a:noFill/>
        </p:spPr>
      </p:pic>
      <p:sp>
        <p:nvSpPr>
          <p:cNvPr id="6" name="Téglalap 5"/>
          <p:cNvSpPr/>
          <p:nvPr/>
        </p:nvSpPr>
        <p:spPr>
          <a:xfrm>
            <a:off x="4357686" y="285728"/>
            <a:ext cx="4572000" cy="2585323"/>
          </a:xfrm>
          <a:prstGeom prst="rect">
            <a:avLst/>
          </a:prstGeom>
        </p:spPr>
        <p:txBody>
          <a:bodyPr wrap="square">
            <a:spAutoFit/>
          </a:bodyPr>
          <a:lstStyle/>
          <a:p>
            <a:pPr algn="ctr">
              <a:spcBef>
                <a:spcPct val="50000"/>
              </a:spcBef>
            </a:pPr>
            <a:r>
              <a:rPr lang="en-US" b="1" dirty="0" smtClean="0">
                <a:latin typeface="Rockwell" pitchFamily="18" charset="0"/>
              </a:rPr>
              <a:t>The flag of Australia is the only one to fly over a whole continent. The small Union Jack represents the historical link with Britain, the large seven-pointed star represents the six States and Territories, and the small stars from the Southern Cross – a prominent feature of the southern hemisphere night sky.</a:t>
            </a:r>
            <a:endParaRPr lang="ru-RU" b="1" dirty="0">
              <a:latin typeface="Tahoma" pitchFamily="34" charset="0"/>
            </a:endParaRPr>
          </a:p>
        </p:txBody>
      </p:sp>
      <p:pic>
        <p:nvPicPr>
          <p:cNvPr id="7" name="Picture 11"/>
          <p:cNvPicPr>
            <a:picLocks noChangeAspect="1" noChangeArrowheads="1"/>
          </p:cNvPicPr>
          <p:nvPr/>
        </p:nvPicPr>
        <p:blipFill>
          <a:blip r:embed="rId4"/>
          <a:srcRect l="23421" t="41875" r="40398" b="18860"/>
          <a:stretch>
            <a:fillRect/>
          </a:stretch>
        </p:blipFill>
        <p:spPr bwMode="auto">
          <a:xfrm>
            <a:off x="642910" y="3857628"/>
            <a:ext cx="3816350" cy="2611438"/>
          </a:xfrm>
          <a:prstGeom prst="rect">
            <a:avLst/>
          </a:prstGeom>
          <a:noFill/>
          <a:ln w="9525">
            <a:solidFill>
              <a:schemeClr val="tx1"/>
            </a:solidFill>
            <a:miter lim="800000"/>
            <a:headEnd/>
            <a:tailEnd/>
          </a:ln>
          <a:effectLst/>
        </p:spPr>
      </p:pic>
      <p:sp>
        <p:nvSpPr>
          <p:cNvPr id="8" name="Felfelé nyíl 7"/>
          <p:cNvSpPr/>
          <p:nvPr/>
        </p:nvSpPr>
        <p:spPr>
          <a:xfrm>
            <a:off x="5072066" y="3071810"/>
            <a:ext cx="500066" cy="5715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Felfelé nyíl 8"/>
          <p:cNvSpPr/>
          <p:nvPr/>
        </p:nvSpPr>
        <p:spPr>
          <a:xfrm>
            <a:off x="2214546" y="3071810"/>
            <a:ext cx="500066" cy="5715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Téglalap 10"/>
          <p:cNvSpPr/>
          <p:nvPr/>
        </p:nvSpPr>
        <p:spPr>
          <a:xfrm>
            <a:off x="0" y="285728"/>
            <a:ext cx="4214810" cy="2862322"/>
          </a:xfrm>
          <a:prstGeom prst="rect">
            <a:avLst/>
          </a:prstGeom>
        </p:spPr>
        <p:txBody>
          <a:bodyPr wrap="square">
            <a:spAutoFit/>
          </a:bodyPr>
          <a:lstStyle/>
          <a:p>
            <a:pPr algn="ctr">
              <a:spcBef>
                <a:spcPct val="50000"/>
              </a:spcBef>
            </a:pPr>
            <a:r>
              <a:rPr lang="en-US" b="1" dirty="0" smtClean="0">
                <a:latin typeface="Rockwell" pitchFamily="18" charset="0"/>
              </a:rPr>
              <a:t>Australia's coat of arms – the official emblem of the Australian Government – was granted by George V in 1912. The arms consist of a shield containing the badges of the six states. The supporters are native Australian fauna – a kangaroo and an emu. A yellow-flowered native plant, wattle, also appears in the design.</a:t>
            </a:r>
            <a:endParaRPr lang="ru-RU" b="1" dirty="0">
              <a:latin typeface="Tahoma" pitchFamily="34" charset="0"/>
            </a:endParaRPr>
          </a:p>
        </p:txBody>
      </p:sp>
      <p:cxnSp>
        <p:nvCxnSpPr>
          <p:cNvPr id="13" name="Egyenes összekötő nyíllal 12"/>
          <p:cNvCxnSpPr/>
          <p:nvPr/>
        </p:nvCxnSpPr>
        <p:spPr>
          <a:xfrm rot="5400000">
            <a:off x="5643570" y="5643578"/>
            <a:ext cx="71438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 name="Téglalap 13"/>
          <p:cNvSpPr/>
          <p:nvPr/>
        </p:nvSpPr>
        <p:spPr>
          <a:xfrm>
            <a:off x="5143504" y="5715016"/>
            <a:ext cx="3357586" cy="923330"/>
          </a:xfrm>
          <a:prstGeom prst="rect">
            <a:avLst/>
          </a:prstGeom>
        </p:spPr>
        <p:txBody>
          <a:bodyPr wrap="square">
            <a:spAutoFit/>
          </a:bodyPr>
          <a:lstStyle/>
          <a:p>
            <a:r>
              <a:rPr lang="en-US" dirty="0">
                <a:latin typeface="Rockwell" pitchFamily="18" charset="0"/>
              </a:rPr>
              <a:t>The Commonwealth 7 pointed star represents the 7 territories.</a:t>
            </a:r>
            <a:endParaRPr lang="hu-HU" dirty="0">
              <a:latin typeface="Rockwell" pitchFamily="18" charset="0"/>
            </a:endParaRPr>
          </a:p>
        </p:txBody>
      </p:sp>
      <p:cxnSp>
        <p:nvCxnSpPr>
          <p:cNvPr id="15" name="Egyenes összekötő nyíllal 14"/>
          <p:cNvCxnSpPr/>
          <p:nvPr/>
        </p:nvCxnSpPr>
        <p:spPr>
          <a:xfrm rot="5400000">
            <a:off x="7501752" y="4142586"/>
            <a:ext cx="71438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Téglalap 15"/>
          <p:cNvSpPr/>
          <p:nvPr/>
        </p:nvSpPr>
        <p:spPr>
          <a:xfrm>
            <a:off x="5979525" y="3071810"/>
            <a:ext cx="3164475" cy="646331"/>
          </a:xfrm>
          <a:prstGeom prst="rect">
            <a:avLst/>
          </a:prstGeom>
        </p:spPr>
        <p:txBody>
          <a:bodyPr wrap="square">
            <a:spAutoFit/>
          </a:bodyPr>
          <a:lstStyle/>
          <a:p>
            <a:r>
              <a:rPr lang="en-US" dirty="0">
                <a:latin typeface="Rockwell" pitchFamily="18" charset="0"/>
              </a:rPr>
              <a:t>Southern cross symbolizes the constellation.</a:t>
            </a:r>
            <a:endParaRPr lang="hu-HU" dirty="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4000"/>
            <a:lum/>
          </a:blip>
          <a:srcRect/>
          <a:stretch>
            <a:fillRect l="-17000" r="-17000"/>
          </a:stretch>
        </a:blipFill>
        <a:effectLst/>
      </p:bgPr>
    </p:bg>
    <p:spTree>
      <p:nvGrpSpPr>
        <p:cNvPr id="1" name=""/>
        <p:cNvGrpSpPr/>
        <p:nvPr/>
      </p:nvGrpSpPr>
      <p:grpSpPr>
        <a:xfrm>
          <a:off x="0" y="0"/>
          <a:ext cx="0" cy="0"/>
          <a:chOff x="0" y="0"/>
          <a:chExt cx="0" cy="0"/>
        </a:xfrm>
      </p:grpSpPr>
      <p:sp>
        <p:nvSpPr>
          <p:cNvPr id="4" name="Téglalap 3"/>
          <p:cNvSpPr/>
          <p:nvPr/>
        </p:nvSpPr>
        <p:spPr>
          <a:xfrm>
            <a:off x="214282" y="214290"/>
            <a:ext cx="4656274" cy="1676111"/>
          </a:xfrm>
          <a:prstGeom prst="rect">
            <a:avLst/>
          </a:prstGeom>
          <a:noFill/>
        </p:spPr>
        <p:txBody>
          <a:bodyPr wrap="none" lIns="91440" tIns="45720" rIns="91440" bIns="45720">
            <a:prstTxWarp prst="textWave1">
              <a:avLst/>
            </a:prstTxWarp>
            <a:spAutoFit/>
          </a:bodyPr>
          <a:lstStyle/>
          <a:p>
            <a:pPr algn="ctr"/>
            <a:r>
              <a:rPr lang="hu-HU" sz="5400" b="1" cap="none"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Canberra</a:t>
            </a:r>
            <a:endParaRPr lang="hu-HU" sz="5400" b="1" cap="none"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ndParaRPr>
          </a:p>
        </p:txBody>
      </p:sp>
      <p:sp>
        <p:nvSpPr>
          <p:cNvPr id="6" name="Téglalap 5"/>
          <p:cNvSpPr/>
          <p:nvPr/>
        </p:nvSpPr>
        <p:spPr>
          <a:xfrm>
            <a:off x="357158" y="2571744"/>
            <a:ext cx="3929074" cy="2246769"/>
          </a:xfrm>
          <a:prstGeom prst="rect">
            <a:avLst/>
          </a:prstGeom>
        </p:spPr>
        <p:txBody>
          <a:bodyPr wrap="square">
            <a:spAutoFit/>
          </a:bodyPr>
          <a:lstStyle/>
          <a:p>
            <a:pPr lvl="1" algn="ctr">
              <a:buFont typeface="Wingdings" pitchFamily="2" charset="2"/>
              <a:buNone/>
            </a:pPr>
            <a:r>
              <a:rPr lang="en-US" sz="2800" dirty="0" smtClean="0">
                <a:solidFill>
                  <a:schemeClr val="bg1"/>
                </a:solidFill>
                <a:latin typeface="Rockwell" pitchFamily="18" charset="0"/>
              </a:rPr>
              <a:t>Canberra is the capital of </a:t>
            </a:r>
            <a:r>
              <a:rPr lang="en-US" sz="2800" dirty="0" smtClean="0">
                <a:solidFill>
                  <a:srgbClr val="00B0F0"/>
                </a:solidFill>
                <a:latin typeface="Rockwell" pitchFamily="18" charset="0"/>
              </a:rPr>
              <a:t>Australia. </a:t>
            </a:r>
            <a:r>
              <a:rPr lang="en-US" sz="2800" dirty="0" smtClean="0">
                <a:solidFill>
                  <a:schemeClr val="bg1"/>
                </a:solidFill>
                <a:latin typeface="Rockwell" pitchFamily="18" charset="0"/>
              </a:rPr>
              <a:t>It is very young city.</a:t>
            </a:r>
          </a:p>
          <a:p>
            <a:pPr lvl="1" algn="ctr">
              <a:buFont typeface="Wingdings" pitchFamily="2" charset="2"/>
              <a:buNone/>
            </a:pPr>
            <a:r>
              <a:rPr lang="en-US" sz="2800" dirty="0" smtClean="0">
                <a:solidFill>
                  <a:schemeClr val="bg1"/>
                </a:solidFill>
                <a:latin typeface="Rockwell" pitchFamily="18" charset="0"/>
              </a:rPr>
              <a:t>Population is about </a:t>
            </a:r>
            <a:r>
              <a:rPr lang="en-US" sz="2800" dirty="0" smtClean="0">
                <a:solidFill>
                  <a:srgbClr val="FF0000"/>
                </a:solidFill>
                <a:latin typeface="Rockwell" pitchFamily="18" charset="0"/>
              </a:rPr>
              <a:t>310,000</a:t>
            </a:r>
            <a:r>
              <a:rPr lang="en-US" sz="2800" dirty="0" smtClean="0">
                <a:solidFill>
                  <a:schemeClr val="bg1"/>
                </a:solidFill>
                <a:latin typeface="Rockwell" pitchFamily="18" charset="0"/>
              </a:rPr>
              <a:t> people.</a:t>
            </a:r>
            <a:endParaRPr lang="ru-RU" sz="2800" dirty="0">
              <a:solidFill>
                <a:schemeClr val="bg1"/>
              </a:solidFill>
              <a:latin typeface="Tahoma" pitchFamily="34" charset="0"/>
            </a:endParaRPr>
          </a:p>
        </p:txBody>
      </p:sp>
      <p:pic>
        <p:nvPicPr>
          <p:cNvPr id="7" name="Picture 12" descr="Canberra Fontain"/>
          <p:cNvPicPr>
            <a:picLocks noChangeAspect="1" noChangeArrowheads="1"/>
          </p:cNvPicPr>
          <p:nvPr/>
        </p:nvPicPr>
        <p:blipFill>
          <a:blip r:embed="rId3"/>
          <a:srcRect/>
          <a:stretch>
            <a:fillRect/>
          </a:stretch>
        </p:blipFill>
        <p:spPr bwMode="auto">
          <a:xfrm>
            <a:off x="5286380" y="428604"/>
            <a:ext cx="3354388" cy="2438400"/>
          </a:xfrm>
          <a:prstGeom prst="rect">
            <a:avLst/>
          </a:prstGeom>
          <a:noFill/>
          <a:ln w="9525">
            <a:solidFill>
              <a:schemeClr val="tx1"/>
            </a:solidFill>
            <a:miter lim="800000"/>
            <a:headEnd/>
            <a:tailEnd/>
          </a:ln>
        </p:spPr>
      </p:pic>
      <p:pic>
        <p:nvPicPr>
          <p:cNvPr id="8" name="Picture 11" descr="Canberra Capitol Hill 02"/>
          <p:cNvPicPr>
            <a:picLocks noChangeAspect="1" noChangeArrowheads="1"/>
          </p:cNvPicPr>
          <p:nvPr/>
        </p:nvPicPr>
        <p:blipFill>
          <a:blip r:embed="rId4"/>
          <a:srcRect/>
          <a:stretch>
            <a:fillRect/>
          </a:stretch>
        </p:blipFill>
        <p:spPr bwMode="auto">
          <a:xfrm>
            <a:off x="5286380" y="4000504"/>
            <a:ext cx="3346451" cy="2406650"/>
          </a:xfrm>
          <a:prstGeom prst="rect">
            <a:avLst/>
          </a:prstGeom>
          <a:noFill/>
          <a:ln w="9525">
            <a:solidFill>
              <a:schemeClr val="tx1"/>
            </a:solidFill>
            <a:miter lim="800000"/>
            <a:headEnd/>
            <a:tailEnd/>
          </a:ln>
        </p:spPr>
      </p:pic>
      <p:sp>
        <p:nvSpPr>
          <p:cNvPr id="9" name="Szövegdoboz 8"/>
          <p:cNvSpPr txBox="1"/>
          <p:nvPr/>
        </p:nvSpPr>
        <p:spPr>
          <a:xfrm>
            <a:off x="5214942" y="3000372"/>
            <a:ext cx="2928958" cy="461665"/>
          </a:xfrm>
          <a:prstGeom prst="rect">
            <a:avLst/>
          </a:prstGeom>
          <a:noFill/>
        </p:spPr>
        <p:txBody>
          <a:bodyPr wrap="square" rtlCol="0">
            <a:spAutoFit/>
          </a:bodyPr>
          <a:lstStyle/>
          <a:p>
            <a:r>
              <a:rPr lang="hu-HU" sz="2400" dirty="0" smtClean="0">
                <a:solidFill>
                  <a:schemeClr val="bg1"/>
                </a:solidFill>
              </a:rPr>
              <a:t>Canberra </a:t>
            </a:r>
            <a:r>
              <a:rPr lang="hu-HU" sz="2400" dirty="0" err="1">
                <a:solidFill>
                  <a:schemeClr val="bg1"/>
                </a:solidFill>
              </a:rPr>
              <a:t>F</a:t>
            </a:r>
            <a:r>
              <a:rPr lang="hu-HU" sz="2400" dirty="0" err="1" smtClean="0">
                <a:solidFill>
                  <a:schemeClr val="bg1"/>
                </a:solidFill>
              </a:rPr>
              <a:t>ountain</a:t>
            </a:r>
            <a:endParaRPr lang="hu-HU" sz="2400" dirty="0">
              <a:solidFill>
                <a:schemeClr val="bg1"/>
              </a:solidFill>
            </a:endParaRPr>
          </a:p>
        </p:txBody>
      </p:sp>
      <p:sp>
        <p:nvSpPr>
          <p:cNvPr id="10" name="Kanyar felfelé 9"/>
          <p:cNvSpPr/>
          <p:nvPr/>
        </p:nvSpPr>
        <p:spPr>
          <a:xfrm>
            <a:off x="6215074" y="3714752"/>
            <a:ext cx="500066" cy="285752"/>
          </a:xfrm>
          <a:prstGeom prst="bentUpArrow">
            <a:avLst/>
          </a:prstGeom>
          <a:solidFill>
            <a:srgbClr val="00B0F0"/>
          </a:solidFill>
          <a:ln>
            <a:solidFill>
              <a:schemeClr val="tx2"/>
            </a:solidFill>
          </a:ln>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solidFill>
                <a:srgbClr val="FF0000"/>
              </a:solidFill>
            </a:endParaRPr>
          </a:p>
        </p:txBody>
      </p:sp>
      <p:sp>
        <p:nvSpPr>
          <p:cNvPr id="11" name="Téglalap 10"/>
          <p:cNvSpPr/>
          <p:nvPr/>
        </p:nvSpPr>
        <p:spPr>
          <a:xfrm>
            <a:off x="6643702" y="3500438"/>
            <a:ext cx="1787669" cy="461665"/>
          </a:xfrm>
          <a:prstGeom prst="rect">
            <a:avLst/>
          </a:prstGeom>
        </p:spPr>
        <p:txBody>
          <a:bodyPr wrap="none">
            <a:spAutoFit/>
          </a:bodyPr>
          <a:lstStyle/>
          <a:p>
            <a:r>
              <a:rPr lang="en-US" sz="2400" dirty="0" smtClean="0">
                <a:solidFill>
                  <a:schemeClr val="bg1"/>
                </a:solidFill>
                <a:latin typeface="Rockwell" pitchFamily="18" charset="0"/>
              </a:rPr>
              <a:t>Capitol Hill</a:t>
            </a:r>
            <a:endParaRPr lang="en-US" sz="2400" dirty="0">
              <a:solidFill>
                <a:schemeClr val="bg1"/>
              </a:solidFill>
              <a:latin typeface="Rockwell" pitchFamily="18" charset="0"/>
            </a:endParaRPr>
          </a:p>
        </p:txBody>
      </p:sp>
      <p:sp>
        <p:nvSpPr>
          <p:cNvPr id="12" name="Kanyar felfelé 11"/>
          <p:cNvSpPr/>
          <p:nvPr/>
        </p:nvSpPr>
        <p:spPr>
          <a:xfrm>
            <a:off x="7786710" y="2928934"/>
            <a:ext cx="428628" cy="357190"/>
          </a:xfrm>
          <a:prstGeom prst="ben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solidFill>
                <a:srgbClr val="FF0000"/>
              </a:solidFill>
            </a:endParaRPr>
          </a:p>
        </p:txBody>
      </p:sp>
    </p:spTree>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TotalTime>
  <Words>775</Words>
  <Application>Microsoft Office PowerPoint</Application>
  <PresentationFormat>Diavetítés a képernyőre (4:3 oldalarány)</PresentationFormat>
  <Paragraphs>87</Paragraphs>
  <Slides>15</Slides>
  <Notes>0</Notes>
  <HiddenSlides>0</HiddenSlides>
  <MMClips>0</MMClips>
  <ScaleCrop>false</ScaleCrop>
  <HeadingPairs>
    <vt:vector size="4" baseType="variant">
      <vt:variant>
        <vt:lpstr>Téma</vt:lpstr>
      </vt:variant>
      <vt:variant>
        <vt:i4>1</vt:i4>
      </vt:variant>
      <vt:variant>
        <vt:lpstr>Diacímek</vt:lpstr>
      </vt:variant>
      <vt:variant>
        <vt:i4>15</vt:i4>
      </vt:variant>
    </vt:vector>
  </HeadingPairs>
  <TitlesOfParts>
    <vt:vector size="16" baseType="lpstr">
      <vt:lpstr>Office-téma</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Janos</dc:creator>
  <cp:lastModifiedBy>Oszaczkiné Szammer Beáta</cp:lastModifiedBy>
  <cp:revision>21</cp:revision>
  <dcterms:created xsi:type="dcterms:W3CDTF">2015-03-18T16:51:45Z</dcterms:created>
  <dcterms:modified xsi:type="dcterms:W3CDTF">2015-03-25T10:38:05Z</dcterms:modified>
</cp:coreProperties>
</file>