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CCD"/>
    <a:srgbClr val="94C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80AED61C-C7F7-48C5-B2E8-65480D0D3A5B}" type="datetimeFigureOut">
              <a:rPr lang="hu-HU" smtClean="0"/>
              <a:pPr/>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E11F45D-5105-4B90-BB8E-DC58A4CEE9C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ED61C-C7F7-48C5-B2E8-65480D0D3A5B}" type="datetimeFigureOut">
              <a:rPr lang="hu-HU" smtClean="0"/>
              <a:pPr/>
              <a:t>2015.03.24.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1F45D-5105-4B90-BB8E-DC58A4CEE9C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endParaRPr lang="hu-HU" dirty="0"/>
          </a:p>
        </p:txBody>
      </p:sp>
      <p:sp>
        <p:nvSpPr>
          <p:cNvPr id="3" name="Alcím 2"/>
          <p:cNvSpPr>
            <a:spLocks noGrp="1"/>
          </p:cNvSpPr>
          <p:nvPr>
            <p:ph type="subTitle" idx="1"/>
          </p:nvPr>
        </p:nvSpPr>
        <p:spPr/>
        <p:txBody>
          <a:bodyPr/>
          <a:lstStyle/>
          <a:p>
            <a:endParaRPr lang="hu-H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ACCD"/>
            </a:gs>
            <a:gs pos="50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7200" dirty="0" err="1" smtClean="0">
                <a:latin typeface="Harlow Solid Italic" pitchFamily="82" charset="0"/>
              </a:rPr>
              <a:t>Famous</a:t>
            </a:r>
            <a:r>
              <a:rPr lang="hu-HU" sz="7200" dirty="0" smtClean="0">
                <a:latin typeface="Harlow Solid Italic" pitchFamily="82" charset="0"/>
              </a:rPr>
              <a:t> </a:t>
            </a:r>
            <a:r>
              <a:rPr lang="hu-HU" sz="7200" dirty="0" err="1" smtClean="0">
                <a:latin typeface="Harlow Solid Italic" pitchFamily="82" charset="0"/>
              </a:rPr>
              <a:t>Places</a:t>
            </a:r>
            <a:endParaRPr lang="hu-HU" sz="7200" dirty="0">
              <a:latin typeface="Harlow Solid Italic" pitchFamily="82" charset="0"/>
            </a:endParaRPr>
          </a:p>
        </p:txBody>
      </p:sp>
      <p:pic>
        <p:nvPicPr>
          <p:cNvPr id="6" name="Tartalom helye 5" descr="australia_sydney_shutterstock_src50.jpg"/>
          <p:cNvPicPr>
            <a:picLocks noGrp="1" noChangeAspect="1"/>
          </p:cNvPicPr>
          <p:nvPr>
            <p:ph sz="half" idx="1"/>
          </p:nvPr>
        </p:nvPicPr>
        <p:blipFill>
          <a:blip r:embed="rId2"/>
          <a:stretch>
            <a:fillRect/>
          </a:stretch>
        </p:blipFill>
        <p:spPr>
          <a:xfrm>
            <a:off x="285720" y="2285992"/>
            <a:ext cx="4123154" cy="2748769"/>
          </a:xfrm>
        </p:spPr>
      </p:pic>
      <p:pic>
        <p:nvPicPr>
          <p:cNvPr id="7" name="Tartalom helye 6" descr="1d1b37e1-a208-48c3-bf75-bb5a5e240c8b.jpg"/>
          <p:cNvPicPr>
            <a:picLocks noGrp="1" noChangeAspect="1"/>
          </p:cNvPicPr>
          <p:nvPr>
            <p:ph sz="half" idx="2"/>
          </p:nvPr>
        </p:nvPicPr>
        <p:blipFill>
          <a:blip r:embed="rId3" cstate="print"/>
          <a:stretch>
            <a:fillRect/>
          </a:stretch>
        </p:blipFill>
        <p:spPr>
          <a:xfrm>
            <a:off x="4500562" y="2214555"/>
            <a:ext cx="4266641" cy="283405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solidFill>
                  <a:schemeClr val="bg1"/>
                </a:solidFill>
                <a:latin typeface="Harlow Solid Italic" pitchFamily="82" charset="0"/>
              </a:rPr>
              <a:t>Sydney Opera House</a:t>
            </a:r>
            <a:endParaRPr lang="hu-HU" dirty="0">
              <a:solidFill>
                <a:schemeClr val="bg1"/>
              </a:solidFill>
              <a:latin typeface="Harlow Solid Italic" pitchFamily="82" charset="0"/>
            </a:endParaRPr>
          </a:p>
        </p:txBody>
      </p:sp>
      <p:sp>
        <p:nvSpPr>
          <p:cNvPr id="6" name="Tartalom helye 5"/>
          <p:cNvSpPr>
            <a:spLocks noGrp="1"/>
          </p:cNvSpPr>
          <p:nvPr>
            <p:ph idx="1"/>
          </p:nvPr>
        </p:nvSpPr>
        <p:spPr/>
        <p:txBody>
          <a:bodyPr>
            <a:normAutofit fontScale="85000" lnSpcReduction="10000"/>
          </a:bodyPr>
          <a:lstStyle/>
          <a:p>
            <a:r>
              <a:rPr lang="en-US" dirty="0" smtClean="0">
                <a:solidFill>
                  <a:schemeClr val="bg1"/>
                </a:solidFill>
                <a:latin typeface="Harlow Solid Italic" pitchFamily="82" charset="0"/>
              </a:rPr>
              <a:t>The </a:t>
            </a:r>
            <a:r>
              <a:rPr lang="en-US" b="1" dirty="0" smtClean="0">
                <a:solidFill>
                  <a:schemeClr val="bg1"/>
                </a:solidFill>
                <a:latin typeface="Harlow Solid Italic" pitchFamily="82" charset="0"/>
              </a:rPr>
              <a:t>Sydney Opera House</a:t>
            </a:r>
            <a:r>
              <a:rPr lang="en-US" dirty="0" smtClean="0">
                <a:solidFill>
                  <a:schemeClr val="bg1"/>
                </a:solidFill>
                <a:latin typeface="Harlow Solid Italic" pitchFamily="82" charset="0"/>
              </a:rPr>
              <a:t> is a multi-venue performing arts centre in Sydney, New South Wales, Australia. Situated on Bennelong Point in Sydney </a:t>
            </a:r>
            <a:r>
              <a:rPr lang="en-US" dirty="0" err="1" smtClean="0">
                <a:solidFill>
                  <a:schemeClr val="bg1"/>
                </a:solidFill>
                <a:latin typeface="Harlow Solid Italic" pitchFamily="82" charset="0"/>
              </a:rPr>
              <a:t>Harbour</a:t>
            </a:r>
            <a:r>
              <a:rPr lang="en-US" dirty="0" smtClean="0">
                <a:solidFill>
                  <a:schemeClr val="bg1"/>
                </a:solidFill>
                <a:latin typeface="Harlow Solid Italic" pitchFamily="82" charset="0"/>
              </a:rPr>
              <a:t>, close to the Sydney </a:t>
            </a:r>
            <a:r>
              <a:rPr lang="en-US" dirty="0" err="1" smtClean="0">
                <a:solidFill>
                  <a:schemeClr val="bg1"/>
                </a:solidFill>
                <a:latin typeface="Harlow Solid Italic" pitchFamily="82" charset="0"/>
              </a:rPr>
              <a:t>Harbour</a:t>
            </a:r>
            <a:r>
              <a:rPr lang="en-US" dirty="0" smtClean="0">
                <a:solidFill>
                  <a:schemeClr val="bg1"/>
                </a:solidFill>
                <a:latin typeface="Harlow Solid Italic" pitchFamily="82" charset="0"/>
              </a:rPr>
              <a:t> Bridge, the facility is adjacent to the Sydney central business district and the Royal Botanic Gardens, between Sydney and Farm Coves. Identified as one of the 20th century's most distinctive buildings and one of the most famous performing arts </a:t>
            </a:r>
            <a:r>
              <a:rPr lang="en-US" dirty="0" err="1" smtClean="0">
                <a:solidFill>
                  <a:schemeClr val="bg1"/>
                </a:solidFill>
                <a:latin typeface="Harlow Solid Italic" pitchFamily="82" charset="0"/>
              </a:rPr>
              <a:t>centres</a:t>
            </a:r>
            <a:r>
              <a:rPr lang="en-US" dirty="0" smtClean="0">
                <a:solidFill>
                  <a:schemeClr val="bg1"/>
                </a:solidFill>
                <a:latin typeface="Harlow Solid Italic" pitchFamily="82" charset="0"/>
              </a:rPr>
              <a:t> in the world,</a:t>
            </a:r>
            <a:r>
              <a:rPr lang="en-US" baseline="30000" dirty="0" smtClean="0">
                <a:solidFill>
                  <a:schemeClr val="bg1"/>
                </a:solidFill>
                <a:latin typeface="Harlow Solid Italic" pitchFamily="82" charset="0"/>
              </a:rPr>
              <a:t>[</a:t>
            </a:r>
            <a:r>
              <a:rPr lang="en-US" dirty="0" smtClean="0">
                <a:solidFill>
                  <a:schemeClr val="bg1"/>
                </a:solidFill>
                <a:latin typeface="Harlow Solid Italic" pitchFamily="82" charset="0"/>
              </a:rPr>
              <a:t>the facility is managed by the Sydney Opera House Trust, under the auspices of the New South Wales Ministry of the Arts.</a:t>
            </a:r>
          </a:p>
          <a:p>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bg1"/>
                </a:solidFill>
                <a:latin typeface="Harlow Solid Italic" pitchFamily="82" charset="0"/>
              </a:rPr>
              <a:t>Uluru</a:t>
            </a:r>
            <a:endParaRPr lang="hu-HU" dirty="0">
              <a:solidFill>
                <a:schemeClr val="bg1"/>
              </a:solidFill>
              <a:latin typeface="Harlow Solid Italic" pitchFamily="82" charset="0"/>
            </a:endParaRPr>
          </a:p>
        </p:txBody>
      </p:sp>
      <p:sp>
        <p:nvSpPr>
          <p:cNvPr id="3" name="Tartalom helye 2"/>
          <p:cNvSpPr>
            <a:spLocks noGrp="1"/>
          </p:cNvSpPr>
          <p:nvPr>
            <p:ph idx="1"/>
          </p:nvPr>
        </p:nvSpPr>
        <p:spPr/>
        <p:txBody>
          <a:bodyPr>
            <a:normAutofit fontScale="85000" lnSpcReduction="20000"/>
          </a:bodyPr>
          <a:lstStyle/>
          <a:p>
            <a:r>
              <a:rPr lang="en-US" b="1" dirty="0" smtClean="0">
                <a:solidFill>
                  <a:schemeClr val="bg1"/>
                </a:solidFill>
                <a:latin typeface="Harlow Solid Italic" pitchFamily="82" charset="0"/>
              </a:rPr>
              <a:t>Uluru</a:t>
            </a:r>
            <a:r>
              <a:rPr lang="en-US" dirty="0" smtClean="0">
                <a:solidFill>
                  <a:schemeClr val="bg1"/>
                </a:solidFill>
                <a:latin typeface="Harlow Solid Italic" pitchFamily="82" charset="0"/>
              </a:rPr>
              <a:t> also known as </a:t>
            </a:r>
            <a:r>
              <a:rPr lang="en-US" b="1" dirty="0" smtClean="0">
                <a:solidFill>
                  <a:schemeClr val="bg1"/>
                </a:solidFill>
                <a:latin typeface="Harlow Solid Italic" pitchFamily="82" charset="0"/>
              </a:rPr>
              <a:t>Ayers Rock</a:t>
            </a:r>
            <a:r>
              <a:rPr lang="en-US" dirty="0" smtClean="0">
                <a:solidFill>
                  <a:schemeClr val="bg1"/>
                </a:solidFill>
                <a:latin typeface="Harlow Solid Italic" pitchFamily="82" charset="0"/>
              </a:rPr>
              <a:t> and officially gazetted as </a:t>
            </a:r>
            <a:r>
              <a:rPr lang="en-US" b="1" dirty="0" smtClean="0">
                <a:solidFill>
                  <a:schemeClr val="bg1"/>
                </a:solidFill>
                <a:latin typeface="Harlow Solid Italic" pitchFamily="82" charset="0"/>
              </a:rPr>
              <a:t>Uluru / Ayers Rock</a:t>
            </a:r>
            <a:r>
              <a:rPr lang="en-US" dirty="0" smtClean="0">
                <a:solidFill>
                  <a:schemeClr val="bg1"/>
                </a:solidFill>
                <a:latin typeface="Harlow Solid Italic" pitchFamily="82" charset="0"/>
              </a:rPr>
              <a:t>, is a large sandstone rock formation in the southern part of the Northern Territory in central Australia. It lies 335 km (208 mi) south west of the nearest large town, Alice Springs, 450 km (280 mi) by road.</a:t>
            </a:r>
          </a:p>
          <a:p>
            <a:r>
              <a:rPr lang="en-US" dirty="0" smtClean="0">
                <a:solidFill>
                  <a:schemeClr val="bg1"/>
                </a:solidFill>
                <a:latin typeface="Harlow Solid Italic" pitchFamily="82" charset="0"/>
              </a:rPr>
              <a:t>Kata Tjuta and Uluru are the two major features of the Uluṟu-Kata Tjuṯa National Park. Uluru is sacred to the Anangu, the Aboriginal people of the area. The area around the formation is home to a plethora of springs, waterholes, rock caves, and ancient paintings. Uluru is listed as a UNESCO World Heritage Site.</a:t>
            </a:r>
            <a:endParaRPr lang="en-US" dirty="0">
              <a:solidFill>
                <a:schemeClr val="bg1"/>
              </a:solidFill>
              <a:latin typeface="Harlow Solid Ital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latin typeface="Harlow Solid Italic" pitchFamily="82" charset="0"/>
              </a:rPr>
              <a:t>Australia</a:t>
            </a:r>
            <a:endParaRPr lang="hu-HU" dirty="0">
              <a:latin typeface="Harlow Solid Italic" pitchFamily="82" charset="0"/>
            </a:endParaRPr>
          </a:p>
        </p:txBody>
      </p:sp>
      <p:sp>
        <p:nvSpPr>
          <p:cNvPr id="3" name="Tartalom helye 2"/>
          <p:cNvSpPr>
            <a:spLocks noGrp="1"/>
          </p:cNvSpPr>
          <p:nvPr>
            <p:ph idx="1"/>
          </p:nvPr>
        </p:nvSpPr>
        <p:spPr/>
        <p:txBody>
          <a:bodyPr>
            <a:normAutofit lnSpcReduction="10000"/>
          </a:bodyPr>
          <a:lstStyle/>
          <a:p>
            <a:r>
              <a:rPr lang="en-US" b="1" dirty="0" smtClean="0">
                <a:latin typeface="Harlow Solid Italic" pitchFamily="82" charset="0"/>
              </a:rPr>
              <a:t>Australia</a:t>
            </a:r>
            <a:r>
              <a:rPr lang="en-US" dirty="0" smtClean="0">
                <a:latin typeface="Harlow Solid Italic" pitchFamily="82" charset="0"/>
              </a:rPr>
              <a:t> officially the </a:t>
            </a:r>
            <a:r>
              <a:rPr lang="en-US" b="1" dirty="0" smtClean="0">
                <a:latin typeface="Harlow Solid Italic" pitchFamily="82" charset="0"/>
              </a:rPr>
              <a:t>Commonwealth of Australia</a:t>
            </a:r>
            <a:r>
              <a:rPr lang="en-US" dirty="0" smtClean="0">
                <a:latin typeface="Harlow Solid Italic" pitchFamily="82" charset="0"/>
              </a:rPr>
              <a:t>, is an Oceanian country comprising the mainland of the Australian continent, the island of Tasmania, and numerous smaller islands. It is the world's sixth-largest country by total area. </a:t>
            </a:r>
            <a:r>
              <a:rPr lang="en-US" dirty="0" err="1" smtClean="0">
                <a:latin typeface="Harlow Solid Italic" pitchFamily="82" charset="0"/>
              </a:rPr>
              <a:t>Neighbouring</a:t>
            </a:r>
            <a:r>
              <a:rPr lang="en-US" dirty="0" smtClean="0">
                <a:latin typeface="Harlow Solid Italic" pitchFamily="82" charset="0"/>
              </a:rPr>
              <a:t> countries include Indonesia, East Timor and Papua New Guinea to the north; the Solomon Islands and Vanuatu to the north-east; and New Zealand to the south-east</a:t>
            </a:r>
            <a:endParaRPr lang="hu-HU" dirty="0">
              <a:latin typeface="Harlow Solid Ital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bg1"/>
                </a:solidFill>
                <a:latin typeface="Harlow Solid Italic" pitchFamily="82" charset="0"/>
              </a:rPr>
              <a:t>Weather</a:t>
            </a:r>
            <a:endParaRPr lang="hu-HU" dirty="0">
              <a:solidFill>
                <a:schemeClr val="bg1"/>
              </a:solidFill>
              <a:latin typeface="Harlow Solid Italic" pitchFamily="82" charset="0"/>
            </a:endParaRPr>
          </a:p>
        </p:txBody>
      </p:sp>
      <p:sp>
        <p:nvSpPr>
          <p:cNvPr id="3" name="Tartalom helye 2"/>
          <p:cNvSpPr>
            <a:spLocks noGrp="1"/>
          </p:cNvSpPr>
          <p:nvPr>
            <p:ph idx="1"/>
          </p:nvPr>
        </p:nvSpPr>
        <p:spPr/>
        <p:txBody>
          <a:bodyPr>
            <a:normAutofit fontScale="92500" lnSpcReduction="20000"/>
          </a:bodyPr>
          <a:lstStyle/>
          <a:p>
            <a:r>
              <a:rPr lang="en-US" dirty="0" smtClean="0">
                <a:solidFill>
                  <a:schemeClr val="bg1"/>
                </a:solidFill>
                <a:latin typeface="Harlow Solid Italic" pitchFamily="82" charset="0"/>
              </a:rPr>
              <a:t>temperate weather for most of the year but the climate can vary due to the size of our continent. The northern states typically experience warm weather much of the time, with the southern states experiencing cooler winters. Australia is also one of the driest continents on earth with an average  rainfall of less than 600 </a:t>
            </a:r>
            <a:r>
              <a:rPr lang="en-US" dirty="0" err="1" smtClean="0">
                <a:solidFill>
                  <a:schemeClr val="bg1"/>
                </a:solidFill>
                <a:latin typeface="Harlow Solid Italic" pitchFamily="82" charset="0"/>
              </a:rPr>
              <a:t>milimetres</a:t>
            </a:r>
            <a:r>
              <a:rPr lang="en-US" dirty="0" smtClean="0">
                <a:solidFill>
                  <a:schemeClr val="bg1"/>
                </a:solidFill>
                <a:latin typeface="Harlow Solid Italic" pitchFamily="82" charset="0"/>
              </a:rPr>
              <a:t>. Like all countries in the southern hemisphere, Australia's seasons are opposite to those in the northern hemisphere. December to February is summer; March to May is autumn; June to August is winter; and September to November is </a:t>
            </a:r>
            <a:r>
              <a:rPr lang="en-US" dirty="0" err="1" smtClean="0">
                <a:solidFill>
                  <a:schemeClr val="bg1"/>
                </a:solidFill>
                <a:latin typeface="Harlow Solid Italic" pitchFamily="82" charset="0"/>
              </a:rPr>
              <a:t>spri</a:t>
            </a:r>
            <a:r>
              <a:rPr lang="hu-HU" dirty="0" smtClean="0">
                <a:solidFill>
                  <a:schemeClr val="bg1"/>
                </a:solidFill>
                <a:latin typeface="Harlow Solid Italic" pitchFamily="82" charset="0"/>
              </a:rPr>
              <a:t>n</a:t>
            </a:r>
            <a:r>
              <a:rPr lang="en-US" dirty="0" smtClean="0">
                <a:solidFill>
                  <a:schemeClr val="bg1"/>
                </a:solidFill>
                <a:latin typeface="Harlow Solid Italic" pitchFamily="82" charset="0"/>
              </a:rPr>
              <a:t>g</a:t>
            </a:r>
            <a:r>
              <a:rPr lang="hu-HU" smtClean="0">
                <a:solidFill>
                  <a:schemeClr val="bg1"/>
                </a:solidFill>
                <a:latin typeface="Harlow Solid Italic" pitchFamily="82" charset="0"/>
              </a:rPr>
              <a:t>.</a:t>
            </a:r>
            <a:endParaRPr lang="en-US" dirty="0" smtClean="0">
              <a:solidFill>
                <a:schemeClr val="bg1"/>
              </a:solidFill>
              <a:latin typeface="Harlow Solid Italic" pitchFamily="82" charset="0"/>
            </a:endParaRPr>
          </a:p>
          <a:p>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3"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err="1" smtClean="0">
                <a:latin typeface="Harlow Solid Italic" pitchFamily="82" charset="0"/>
              </a:rPr>
              <a:t>Seasons</a:t>
            </a:r>
            <a:endParaRPr lang="hu-HU" sz="6000" dirty="0">
              <a:latin typeface="Harlow Solid Italic" pitchFamily="82" charset="0"/>
            </a:endParaRPr>
          </a:p>
        </p:txBody>
      </p:sp>
      <p:sp>
        <p:nvSpPr>
          <p:cNvPr id="3" name="Tartalom helye 2"/>
          <p:cNvSpPr>
            <a:spLocks noGrp="1"/>
          </p:cNvSpPr>
          <p:nvPr>
            <p:ph idx="1"/>
          </p:nvPr>
        </p:nvSpPr>
        <p:spPr/>
        <p:txBody>
          <a:bodyPr>
            <a:normAutofit fontScale="25000" lnSpcReduction="20000"/>
          </a:bodyPr>
          <a:lstStyle/>
          <a:p>
            <a:r>
              <a:rPr lang="en-US" sz="8000" dirty="0" smtClean="0">
                <a:solidFill>
                  <a:schemeClr val="bg1"/>
                </a:solidFill>
                <a:latin typeface="Harlow Solid Italic" pitchFamily="82" charset="0"/>
              </a:rPr>
              <a:t>Australia is a country for all seasons. You can do practically anything here, at any time of year.  There are four seasons across most of the country and a wet and dry season in our tropical north.   </a:t>
            </a:r>
          </a:p>
          <a:p>
            <a:r>
              <a:rPr lang="en-US" sz="8000" dirty="0" smtClean="0">
                <a:solidFill>
                  <a:schemeClr val="bg1"/>
                </a:solidFill>
                <a:latin typeface="Harlow Solid Italic" pitchFamily="82" charset="0"/>
              </a:rPr>
              <a:t>Summer in Australia, from December to February, is a great time to get outdoors. Swim Sydney’s beaches or hike Tasmania’s Overland Track.  March to May heralds Australia’s autumn, a season of fiery foliage in Canberra and the Formula 1 Grand Prix in Melbourne.  Australia’s winter, from June to August, offers snow skiing in the Australian Alps. Alternatively, take a winter sun holiday. Snorkel in the temperate Great Barrier Reef or 4WD through South Australia’s Simpson Desert. Spring in Australia, from September to November is the time to watch for whales and wildflowers as you explore the wineries of Western Australia’s Margaret River region.  </a:t>
            </a:r>
          </a:p>
          <a:p>
            <a:r>
              <a:rPr lang="en-US" sz="8000" dirty="0" smtClean="0">
                <a:solidFill>
                  <a:schemeClr val="bg1"/>
                </a:solidFill>
                <a:latin typeface="Harlow Solid Italic" pitchFamily="82" charset="0"/>
              </a:rPr>
              <a:t>In tropical Australia, the dry season from May to October has clear blue skies and sunny days. It’s the time to experience Darwin’s vibrant outdoor markets, movies and festivals.  December to March is the wet season, which is hot and humid with daily rainstorms. See waterfalls thunder through Litchfield and </a:t>
            </a:r>
            <a:r>
              <a:rPr lang="en-US" sz="8000" dirty="0" err="1" smtClean="0">
                <a:solidFill>
                  <a:schemeClr val="bg1"/>
                </a:solidFill>
                <a:latin typeface="Harlow Solid Italic" pitchFamily="82" charset="0"/>
              </a:rPr>
              <a:t>Kakadu</a:t>
            </a:r>
            <a:r>
              <a:rPr lang="en-US" sz="8000" dirty="0" smtClean="0">
                <a:solidFill>
                  <a:schemeClr val="bg1"/>
                </a:solidFill>
                <a:latin typeface="Harlow Solid Italic" pitchFamily="82" charset="0"/>
              </a:rPr>
              <a:t> National Parks or fly over Katherine Gorge when its water levels are highest.</a:t>
            </a:r>
          </a:p>
          <a:p>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8" presetClass="entr" presetSubtype="16"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2800"/>
                            </p:stCondLst>
                            <p:childTnLst>
                              <p:par>
                                <p:cTn id="17" presetID="8"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par>
                          <p:cTn id="20" fill="hold">
                            <p:stCondLst>
                              <p:cond delay="4800"/>
                            </p:stCondLst>
                            <p:childTnLst>
                              <p:par>
                                <p:cTn id="21" presetID="8" presetClass="entr" presetSubtype="16"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r>
              <a:rPr lang="hu-HU" dirty="0" err="1" smtClean="0">
                <a:latin typeface="Harlow Solid Italic" pitchFamily="82" charset="0"/>
              </a:rPr>
              <a:t>Famous</a:t>
            </a:r>
            <a:r>
              <a:rPr lang="hu-HU" dirty="0" smtClean="0">
                <a:latin typeface="Harlow Solid Italic" pitchFamily="82" charset="0"/>
              </a:rPr>
              <a:t> </a:t>
            </a:r>
            <a:r>
              <a:rPr lang="hu-HU" dirty="0" err="1" smtClean="0">
                <a:latin typeface="Harlow Solid Italic" pitchFamily="82" charset="0"/>
              </a:rPr>
              <a:t>Animals</a:t>
            </a:r>
            <a:endParaRPr lang="hu-HU" dirty="0">
              <a:latin typeface="Harlow Solid Italic" pitchFamily="82" charset="0"/>
            </a:endParaRPr>
          </a:p>
        </p:txBody>
      </p:sp>
      <p:sp>
        <p:nvSpPr>
          <p:cNvPr id="3" name="Tartalom helye 2"/>
          <p:cNvSpPr>
            <a:spLocks noGrp="1"/>
          </p:cNvSpPr>
          <p:nvPr>
            <p:ph idx="1"/>
          </p:nvPr>
        </p:nvSpPr>
        <p:spPr/>
        <p:txBody>
          <a:bodyPr/>
          <a:lstStyle/>
          <a:p>
            <a:r>
              <a:rPr lang="en-US" dirty="0" smtClean="0">
                <a:latin typeface="Harlow Solid Italic" pitchFamily="82" charset="0"/>
              </a:rPr>
              <a:t>Australia has more than 140 species of marsupials, including kangaroos, wallabies, koalas, and wombats.</a:t>
            </a:r>
            <a:r>
              <a:rPr lang="hu-HU" dirty="0" smtClean="0">
                <a:latin typeface="Harlow Solid Italic" pitchFamily="82" charset="0"/>
              </a:rPr>
              <a:t/>
            </a:r>
            <a:br>
              <a:rPr lang="hu-HU" dirty="0" smtClean="0">
                <a:latin typeface="Harlow Solid Italic" pitchFamily="82" charset="0"/>
              </a:rPr>
            </a:br>
            <a:r>
              <a:rPr lang="en-US" dirty="0" smtClean="0">
                <a:latin typeface="Harlow Solid Italic" pitchFamily="82" charset="0"/>
              </a:rPr>
              <a:t>We have 55 different native species of kangaroos and wallabies. Kangaroos and wallabies vary greatly in size and weight, ranging from half a kilogram to 90 kilograms. The main difference between them is size — wallabies tend to be smaller</a:t>
            </a:r>
            <a:endParaRPr lang="hu-HU" dirty="0">
              <a:latin typeface="Harlow Solid Ital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solidFill>
                  <a:schemeClr val="bg1"/>
                </a:solidFill>
                <a:latin typeface="Harlow Solid Italic" pitchFamily="82" charset="0"/>
              </a:rPr>
              <a:t>K</a:t>
            </a:r>
            <a:r>
              <a:rPr lang="hu-HU" dirty="0" err="1" smtClean="0">
                <a:solidFill>
                  <a:schemeClr val="bg1"/>
                </a:solidFill>
                <a:latin typeface="Harlow Solid Italic" pitchFamily="82" charset="0"/>
              </a:rPr>
              <a:t>angaroos</a:t>
            </a:r>
            <a:endParaRPr lang="hu-HU" dirty="0">
              <a:solidFill>
                <a:schemeClr val="bg1"/>
              </a:solidFill>
              <a:latin typeface="Harlow Solid Italic" pitchFamily="82" charset="0"/>
            </a:endParaRPr>
          </a:p>
        </p:txBody>
      </p:sp>
      <p:sp>
        <p:nvSpPr>
          <p:cNvPr id="3" name="Tartalom helye 2"/>
          <p:cNvSpPr>
            <a:spLocks noGrp="1"/>
          </p:cNvSpPr>
          <p:nvPr>
            <p:ph idx="1"/>
          </p:nvPr>
        </p:nvSpPr>
        <p:spPr/>
        <p:txBody>
          <a:bodyPr>
            <a:normAutofit fontScale="92500" lnSpcReduction="20000"/>
          </a:bodyPr>
          <a:lstStyle/>
          <a:p>
            <a:r>
              <a:rPr lang="en-US" dirty="0" smtClean="0">
                <a:solidFill>
                  <a:schemeClr val="bg1"/>
                </a:solidFill>
                <a:latin typeface="Harlow Solid Italic" pitchFamily="82" charset="0"/>
              </a:rPr>
              <a:t>The </a:t>
            </a:r>
            <a:r>
              <a:rPr lang="en-US" b="1" dirty="0" smtClean="0">
                <a:solidFill>
                  <a:schemeClr val="bg1"/>
                </a:solidFill>
                <a:latin typeface="Harlow Solid Italic" pitchFamily="82" charset="0"/>
              </a:rPr>
              <a:t>kangaroo</a:t>
            </a:r>
            <a:r>
              <a:rPr lang="en-US" dirty="0" smtClean="0">
                <a:solidFill>
                  <a:schemeClr val="bg1"/>
                </a:solidFill>
                <a:latin typeface="Harlow Solid Italic" pitchFamily="82" charset="0"/>
              </a:rPr>
              <a:t> is a marsupial from the family Macropodidae (</a:t>
            </a:r>
            <a:r>
              <a:rPr lang="en-US" dirty="0" err="1" smtClean="0">
                <a:solidFill>
                  <a:schemeClr val="bg1"/>
                </a:solidFill>
                <a:latin typeface="Harlow Solid Italic" pitchFamily="82" charset="0"/>
              </a:rPr>
              <a:t>macropods</a:t>
            </a:r>
            <a:r>
              <a:rPr lang="en-US" dirty="0" smtClean="0">
                <a:solidFill>
                  <a:schemeClr val="bg1"/>
                </a:solidFill>
                <a:latin typeface="Harlow Solid Italic" pitchFamily="82" charset="0"/>
              </a:rPr>
              <a:t>, meaning 'large foot'). In common use the term is used to describe the largest species from this family, especially those of the genus </a:t>
            </a:r>
            <a:r>
              <a:rPr lang="en-US" i="1" dirty="0" smtClean="0">
                <a:solidFill>
                  <a:schemeClr val="bg1"/>
                </a:solidFill>
                <a:latin typeface="Harlow Solid Italic" pitchFamily="82" charset="0"/>
              </a:rPr>
              <a:t>Macropus</a:t>
            </a:r>
            <a:r>
              <a:rPr lang="en-US" dirty="0" smtClean="0">
                <a:solidFill>
                  <a:schemeClr val="bg1"/>
                </a:solidFill>
                <a:latin typeface="Harlow Solid Italic" pitchFamily="82" charset="0"/>
              </a:rPr>
              <a:t>: the red kangaroo, antilopine kangaroo, eastern grey kangaroo and western grey kangaroo.</a:t>
            </a:r>
            <a:r>
              <a:rPr lang="en-US" baseline="30000" dirty="0" smtClean="0">
                <a:solidFill>
                  <a:schemeClr val="bg1"/>
                </a:solidFill>
                <a:latin typeface="Harlow Solid Italic" pitchFamily="82" charset="0"/>
              </a:rPr>
              <a:t> </a:t>
            </a:r>
            <a:r>
              <a:rPr lang="en-US" dirty="0" smtClean="0">
                <a:solidFill>
                  <a:schemeClr val="bg1"/>
                </a:solidFill>
                <a:latin typeface="Harlow Solid Italic" pitchFamily="82" charset="0"/>
              </a:rPr>
              <a:t>Kangaroos are endemic to Australia, and one genus, the tree-kangaroo, is also found in Papua New Guinea. The Australian government estimates that 34.3 million kangaroos lived in Australia in 2011, up from 25.1 million one year earlier</a:t>
            </a:r>
            <a:endParaRPr lang="hu-HU" dirty="0">
              <a:solidFill>
                <a:schemeClr val="bg1"/>
              </a:solidFill>
              <a:latin typeface="Harlow Solid Ital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00"/>
                            </p:stCondLst>
                            <p:childTnLst>
                              <p:par>
                                <p:cTn id="13" presetID="4" presetClass="entr" presetSubtype="16"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ACCD"/>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r>
              <a:rPr lang="hu-HU" sz="6600" dirty="0" err="1" smtClean="0">
                <a:latin typeface="Harlow Solid Italic" pitchFamily="82" charset="0"/>
              </a:rPr>
              <a:t>Famous</a:t>
            </a:r>
            <a:r>
              <a:rPr lang="hu-HU" sz="6600" dirty="0" smtClean="0">
                <a:latin typeface="Harlow Solid Italic" pitchFamily="82" charset="0"/>
              </a:rPr>
              <a:t> </a:t>
            </a:r>
            <a:r>
              <a:rPr lang="hu-HU" sz="6600" dirty="0" err="1" smtClean="0">
                <a:latin typeface="Harlow Solid Italic" pitchFamily="82" charset="0"/>
              </a:rPr>
              <a:t>people</a:t>
            </a:r>
            <a:endParaRPr lang="hu-HU" sz="6600" dirty="0">
              <a:latin typeface="Harlow Solid Italic" pitchFamily="82" charset="0"/>
            </a:endParaRPr>
          </a:p>
        </p:txBody>
      </p:sp>
      <p:pic>
        <p:nvPicPr>
          <p:cNvPr id="7" name="Tartalom helye 6" descr="nicole-kidman-1-1024.jpg"/>
          <p:cNvPicPr>
            <a:picLocks noGrp="1" noChangeAspect="1"/>
          </p:cNvPicPr>
          <p:nvPr>
            <p:ph sz="half" idx="1"/>
          </p:nvPr>
        </p:nvPicPr>
        <p:blipFill>
          <a:blip r:embed="rId2"/>
          <a:stretch>
            <a:fillRect/>
          </a:stretch>
        </p:blipFill>
        <p:spPr>
          <a:xfrm>
            <a:off x="457200" y="2348706"/>
            <a:ext cx="4038600" cy="3028950"/>
          </a:xfrm>
        </p:spPr>
      </p:pic>
      <p:pic>
        <p:nvPicPr>
          <p:cNvPr id="8" name="Tartalom helye 7" descr="Russell-Crowe_5961.jpg"/>
          <p:cNvPicPr>
            <a:picLocks noGrp="1" noChangeAspect="1"/>
          </p:cNvPicPr>
          <p:nvPr>
            <p:ph sz="half" idx="2"/>
          </p:nvPr>
        </p:nvPicPr>
        <p:blipFill>
          <a:blip r:embed="rId3"/>
          <a:stretch>
            <a:fillRect/>
          </a:stretch>
        </p:blipFill>
        <p:spPr>
          <a:xfrm>
            <a:off x="5072066" y="1928802"/>
            <a:ext cx="3411003" cy="37862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050"/>
                            </p:stCondLst>
                            <p:childTnLst>
                              <p:par>
                                <p:cTn id="13" presetID="35"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style.rotation</p:attrName>
                                        </p:attrNameLst>
                                      </p:cBhvr>
                                      <p:tavLst>
                                        <p:tav tm="0">
                                          <p:val>
                                            <p:fltVal val="720"/>
                                          </p:val>
                                        </p:tav>
                                        <p:tav tm="100000">
                                          <p:val>
                                            <p:fltVal val="0"/>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 calcmode="lin" valueType="num">
                                      <p:cBhvr>
                                        <p:cTn id="18" dur="2000" fill="hold"/>
                                        <p:tgtEl>
                                          <p:spTgt spid="7"/>
                                        </p:tgtEl>
                                        <p:attrNameLst>
                                          <p:attrName>ppt_w</p:attrName>
                                        </p:attrNameLst>
                                      </p:cBhvr>
                                      <p:tavLst>
                                        <p:tav tm="0">
                                          <p:val>
                                            <p:fltVal val="0"/>
                                          </p:val>
                                        </p:tav>
                                        <p:tav tm="100000">
                                          <p:val>
                                            <p:strVal val="#ppt_w"/>
                                          </p:val>
                                        </p:tav>
                                      </p:tavLst>
                                    </p:anim>
                                  </p:childTnLst>
                                </p:cTn>
                              </p:par>
                            </p:childTnLst>
                          </p:cTn>
                        </p:par>
                        <p:par>
                          <p:cTn id="19" fill="hold">
                            <p:stCondLst>
                              <p:cond delay="3050"/>
                            </p:stCondLst>
                            <p:childTnLst>
                              <p:par>
                                <p:cTn id="20" presetID="35"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style.rotation</p:attrName>
                                        </p:attrNameLst>
                                      </p:cBhvr>
                                      <p:tavLst>
                                        <p:tav tm="0">
                                          <p:val>
                                            <p:fltVal val="720"/>
                                          </p:val>
                                        </p:tav>
                                        <p:tav tm="100000">
                                          <p:val>
                                            <p:fltVal val="0"/>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err="1" smtClean="0">
                <a:latin typeface="Harlow Solid Italic" pitchFamily="82" charset="0"/>
              </a:rPr>
              <a:t>Nicole</a:t>
            </a:r>
            <a:r>
              <a:rPr lang="hu-HU" dirty="0" smtClean="0">
                <a:latin typeface="Harlow Solid Italic" pitchFamily="82" charset="0"/>
              </a:rPr>
              <a:t> </a:t>
            </a:r>
            <a:r>
              <a:rPr lang="hu-HU" dirty="0" err="1" smtClean="0">
                <a:latin typeface="Harlow Solid Italic" pitchFamily="82" charset="0"/>
              </a:rPr>
              <a:t>Kidman</a:t>
            </a:r>
            <a:r>
              <a:rPr lang="hu-HU" dirty="0" smtClean="0">
                <a:latin typeface="Harlow Solid Italic" pitchFamily="82" charset="0"/>
              </a:rPr>
              <a:t> </a:t>
            </a:r>
            <a:endParaRPr lang="hu-HU" dirty="0">
              <a:latin typeface="Harlow Solid Italic" pitchFamily="82" charset="0"/>
            </a:endParaRPr>
          </a:p>
        </p:txBody>
      </p:sp>
      <p:sp>
        <p:nvSpPr>
          <p:cNvPr id="6" name="Tartalom helye 5"/>
          <p:cNvSpPr>
            <a:spLocks noGrp="1"/>
          </p:cNvSpPr>
          <p:nvPr>
            <p:ph idx="1"/>
          </p:nvPr>
        </p:nvSpPr>
        <p:spPr>
          <a:xfrm>
            <a:off x="571472" y="1500174"/>
            <a:ext cx="8229600" cy="4525963"/>
          </a:xfrm>
        </p:spPr>
        <p:txBody>
          <a:bodyPr>
            <a:normAutofit fontScale="85000" lnSpcReduction="20000"/>
          </a:bodyPr>
          <a:lstStyle/>
          <a:p>
            <a:r>
              <a:rPr lang="en-US" sz="3300" b="1" dirty="0" smtClean="0">
                <a:solidFill>
                  <a:schemeClr val="tx1">
                    <a:lumMod val="95000"/>
                    <a:lumOff val="5000"/>
                  </a:schemeClr>
                </a:solidFill>
                <a:latin typeface="Harlow Solid Italic" pitchFamily="82" charset="0"/>
              </a:rPr>
              <a:t> Nicole Mary Kidman</a:t>
            </a:r>
            <a:r>
              <a:rPr lang="en-US" sz="3300" dirty="0" smtClean="0">
                <a:solidFill>
                  <a:schemeClr val="tx1">
                    <a:lumMod val="95000"/>
                    <a:lumOff val="5000"/>
                  </a:schemeClr>
                </a:solidFill>
                <a:latin typeface="Harlow Solid Italic" pitchFamily="82" charset="0"/>
              </a:rPr>
              <a:t>,  (born 20 June 1967) is an Australian actress and film producer.</a:t>
            </a:r>
          </a:p>
          <a:p>
            <a:r>
              <a:rPr lang="en-US" sz="3300" dirty="0" smtClean="0">
                <a:solidFill>
                  <a:schemeClr val="tx1">
                    <a:lumMod val="95000"/>
                    <a:lumOff val="5000"/>
                  </a:schemeClr>
                </a:solidFill>
                <a:latin typeface="Harlow Solid Italic" pitchFamily="82" charset="0"/>
              </a:rPr>
              <a:t>Kidman's breakthrough film role was in the 1989 thriller </a:t>
            </a:r>
            <a:r>
              <a:rPr lang="en-US" sz="3300" i="1" dirty="0" smtClean="0">
                <a:solidFill>
                  <a:schemeClr val="tx1">
                    <a:lumMod val="95000"/>
                    <a:lumOff val="5000"/>
                  </a:schemeClr>
                </a:solidFill>
                <a:latin typeface="Harlow Solid Italic" pitchFamily="82" charset="0"/>
              </a:rPr>
              <a:t>Dead Calm</a:t>
            </a:r>
            <a:r>
              <a:rPr lang="en-US" sz="3300" dirty="0" smtClean="0">
                <a:solidFill>
                  <a:schemeClr val="tx1">
                    <a:lumMod val="95000"/>
                    <a:lumOff val="5000"/>
                  </a:schemeClr>
                </a:solidFill>
                <a:latin typeface="Harlow Solid Italic" pitchFamily="82" charset="0"/>
              </a:rPr>
              <a:t>. After appearing in several films in the early 1990s, she came to worldwide recognition for her performances in the auto racing film </a:t>
            </a:r>
            <a:r>
              <a:rPr lang="en-US" sz="3300" i="1" dirty="0" smtClean="0">
                <a:solidFill>
                  <a:schemeClr val="tx1">
                    <a:lumMod val="95000"/>
                    <a:lumOff val="5000"/>
                  </a:schemeClr>
                </a:solidFill>
                <a:latin typeface="Harlow Solid Italic" pitchFamily="82" charset="0"/>
              </a:rPr>
              <a:t>Days of Thunder</a:t>
            </a:r>
            <a:r>
              <a:rPr lang="en-US" sz="3300" dirty="0" smtClean="0">
                <a:solidFill>
                  <a:schemeClr val="tx1">
                    <a:lumMod val="95000"/>
                    <a:lumOff val="5000"/>
                  </a:schemeClr>
                </a:solidFill>
                <a:latin typeface="Harlow Solid Italic" pitchFamily="82" charset="0"/>
              </a:rPr>
              <a:t> (1990), the romance </a:t>
            </a:r>
            <a:r>
              <a:rPr lang="en-US" sz="3300" i="1" dirty="0" smtClean="0">
                <a:solidFill>
                  <a:schemeClr val="tx1">
                    <a:lumMod val="95000"/>
                    <a:lumOff val="5000"/>
                  </a:schemeClr>
                </a:solidFill>
                <a:latin typeface="Harlow Solid Italic" pitchFamily="82" charset="0"/>
              </a:rPr>
              <a:t>Far and Away</a:t>
            </a:r>
            <a:r>
              <a:rPr lang="en-US" sz="3300" dirty="0" smtClean="0">
                <a:solidFill>
                  <a:schemeClr val="tx1">
                    <a:lumMod val="95000"/>
                    <a:lumOff val="5000"/>
                  </a:schemeClr>
                </a:solidFill>
                <a:latin typeface="Harlow Solid Italic" pitchFamily="82" charset="0"/>
              </a:rPr>
              <a:t> (1992), and the superhero film </a:t>
            </a:r>
            <a:r>
              <a:rPr lang="en-US" sz="3300" i="1" dirty="0" smtClean="0">
                <a:solidFill>
                  <a:schemeClr val="tx1">
                    <a:lumMod val="95000"/>
                    <a:lumOff val="5000"/>
                  </a:schemeClr>
                </a:solidFill>
                <a:latin typeface="Harlow Solid Italic" pitchFamily="82" charset="0"/>
              </a:rPr>
              <a:t>Batman Forever</a:t>
            </a:r>
            <a:r>
              <a:rPr lang="en-US" sz="3300" dirty="0" smtClean="0">
                <a:solidFill>
                  <a:schemeClr val="tx1">
                    <a:lumMod val="95000"/>
                    <a:lumOff val="5000"/>
                  </a:schemeClr>
                </a:solidFill>
                <a:latin typeface="Harlow Solid Italic" pitchFamily="82" charset="0"/>
              </a:rPr>
              <a:t> (1995). Other successful films followed in the late 1990s. Her performance in the musical </a:t>
            </a:r>
            <a:r>
              <a:rPr lang="en-US" sz="3300" i="1" dirty="0" smtClean="0">
                <a:solidFill>
                  <a:schemeClr val="tx1">
                    <a:lumMod val="95000"/>
                    <a:lumOff val="5000"/>
                  </a:schemeClr>
                </a:solidFill>
                <a:latin typeface="Harlow Solid Italic" pitchFamily="82" charset="0"/>
              </a:rPr>
              <a:t>Moulin Rouge!</a:t>
            </a:r>
            <a:r>
              <a:rPr lang="en-US" sz="3300" dirty="0" smtClean="0">
                <a:solidFill>
                  <a:schemeClr val="tx1">
                    <a:lumMod val="95000"/>
                    <a:lumOff val="5000"/>
                  </a:schemeClr>
                </a:solidFill>
                <a:latin typeface="Harlow Solid Italic" pitchFamily="82" charset="0"/>
              </a:rPr>
              <a:t> (2001) earned her a second Golden Globe Award and first Academy Award nomination for Best Actress  </a:t>
            </a:r>
          </a:p>
          <a:p>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5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5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latin typeface="Harlow Solid Italic" pitchFamily="82" charset="0"/>
              </a:rPr>
              <a:t>Russel Crowe</a:t>
            </a:r>
            <a:endParaRPr lang="hu-HU" dirty="0">
              <a:solidFill>
                <a:schemeClr val="bg1"/>
              </a:solidFill>
              <a:latin typeface="Harlow Solid Italic" pitchFamily="82" charset="0"/>
            </a:endParaRPr>
          </a:p>
        </p:txBody>
      </p:sp>
      <p:sp>
        <p:nvSpPr>
          <p:cNvPr id="3" name="Tartalom helye 2"/>
          <p:cNvSpPr>
            <a:spLocks noGrp="1"/>
          </p:cNvSpPr>
          <p:nvPr>
            <p:ph idx="1"/>
          </p:nvPr>
        </p:nvSpPr>
        <p:spPr>
          <a:xfrm>
            <a:off x="428596" y="1714488"/>
            <a:ext cx="4786346" cy="5000660"/>
          </a:xfrm>
        </p:spPr>
        <p:txBody>
          <a:bodyPr>
            <a:noAutofit/>
          </a:bodyPr>
          <a:lstStyle/>
          <a:p>
            <a:r>
              <a:rPr lang="en-US" sz="2000" b="1" dirty="0" smtClean="0">
                <a:solidFill>
                  <a:schemeClr val="bg1"/>
                </a:solidFill>
                <a:latin typeface="Harlow Solid Italic" pitchFamily="82" charset="0"/>
              </a:rPr>
              <a:t>Russell Ira Crowe</a:t>
            </a:r>
            <a:r>
              <a:rPr lang="en-US" sz="2000" dirty="0" smtClean="0">
                <a:solidFill>
                  <a:schemeClr val="bg1"/>
                </a:solidFill>
                <a:latin typeface="Harlow Solid Italic" pitchFamily="82" charset="0"/>
              </a:rPr>
              <a:t> (born 7 April 1964) is an actor, film producer and musician. Although a New Zealand citizen, he has lived most of his life in Australia and identifies himself as an Australian. He came to international attention for his role as the Roman General </a:t>
            </a:r>
            <a:r>
              <a:rPr lang="en-US" sz="2000" dirty="0" err="1" smtClean="0">
                <a:solidFill>
                  <a:schemeClr val="bg1"/>
                </a:solidFill>
                <a:latin typeface="Harlow Solid Italic" pitchFamily="82" charset="0"/>
              </a:rPr>
              <a:t>Maximus</a:t>
            </a:r>
            <a:r>
              <a:rPr lang="en-US" sz="2000" dirty="0" smtClean="0">
                <a:solidFill>
                  <a:schemeClr val="bg1"/>
                </a:solidFill>
                <a:latin typeface="Harlow Solid Italic" pitchFamily="82" charset="0"/>
              </a:rPr>
              <a:t> </a:t>
            </a:r>
            <a:r>
              <a:rPr lang="en-US" sz="2000" dirty="0" err="1" smtClean="0">
                <a:solidFill>
                  <a:schemeClr val="bg1"/>
                </a:solidFill>
                <a:latin typeface="Harlow Solid Italic" pitchFamily="82" charset="0"/>
              </a:rPr>
              <a:t>Decimus</a:t>
            </a:r>
            <a:r>
              <a:rPr lang="en-US" sz="2000" dirty="0" smtClean="0">
                <a:solidFill>
                  <a:schemeClr val="bg1"/>
                </a:solidFill>
                <a:latin typeface="Harlow Solid Italic" pitchFamily="82" charset="0"/>
              </a:rPr>
              <a:t> </a:t>
            </a:r>
            <a:r>
              <a:rPr lang="en-US" sz="2000" dirty="0" err="1" smtClean="0">
                <a:solidFill>
                  <a:schemeClr val="bg1"/>
                </a:solidFill>
                <a:latin typeface="Harlow Solid Italic" pitchFamily="82" charset="0"/>
              </a:rPr>
              <a:t>Meridius</a:t>
            </a:r>
            <a:r>
              <a:rPr lang="en-US" sz="2000" dirty="0" smtClean="0">
                <a:solidFill>
                  <a:schemeClr val="bg1"/>
                </a:solidFill>
                <a:latin typeface="Harlow Solid Italic" pitchFamily="82" charset="0"/>
              </a:rPr>
              <a:t> in the 2000 historical epic film </a:t>
            </a:r>
            <a:r>
              <a:rPr lang="en-US" sz="2000" i="1" dirty="0" smtClean="0">
                <a:solidFill>
                  <a:schemeClr val="bg1"/>
                </a:solidFill>
                <a:latin typeface="Harlow Solid Italic" pitchFamily="82" charset="0"/>
              </a:rPr>
              <a:t>Gladiator</a:t>
            </a:r>
            <a:r>
              <a:rPr lang="en-US" sz="2000" dirty="0" smtClean="0">
                <a:solidFill>
                  <a:schemeClr val="bg1"/>
                </a:solidFill>
                <a:latin typeface="Harlow Solid Italic" pitchFamily="82" charset="0"/>
              </a:rPr>
              <a:t>, directed by Ridley Scott, for which Crowe won an Academy Award for Best Actor, a Broadcast Film Critics Association Award for Best Actor, an Empire Award for Best Actor and a London Film Critics Circle Award for Best Actor and 10 further nominations for best actor.</a:t>
            </a:r>
            <a:endParaRPr lang="hu-HU" sz="2000" dirty="0">
              <a:solidFill>
                <a:schemeClr val="bg1"/>
              </a:solidFill>
              <a:latin typeface="Harlow Solid Ital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493</TotalTime>
  <Words>694</Words>
  <Application>Microsoft Office PowerPoint</Application>
  <PresentationFormat>Diavetítés a képernyőre (4:3 oldalarány)</PresentationFormat>
  <Paragraphs>24</Paragraphs>
  <Slides>12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12</vt:i4>
      </vt:variant>
    </vt:vector>
  </HeadingPairs>
  <TitlesOfParts>
    <vt:vector size="16" baseType="lpstr">
      <vt:lpstr>Arial</vt:lpstr>
      <vt:lpstr>Calibri</vt:lpstr>
      <vt:lpstr>Harlow Solid Italic</vt:lpstr>
      <vt:lpstr>Office-téma</vt:lpstr>
      <vt:lpstr>PowerPoint bemutató</vt:lpstr>
      <vt:lpstr>Australia</vt:lpstr>
      <vt:lpstr>Weather</vt:lpstr>
      <vt:lpstr>Seasons</vt:lpstr>
      <vt:lpstr> Famous Animals</vt:lpstr>
      <vt:lpstr>Kangaroos</vt:lpstr>
      <vt:lpstr>Famous people</vt:lpstr>
      <vt:lpstr>Nicole Kidman </vt:lpstr>
      <vt:lpstr>Russel Crowe</vt:lpstr>
      <vt:lpstr>Famous Places</vt:lpstr>
      <vt:lpstr>Sydney Opera House</vt:lpstr>
      <vt:lpstr>Uluru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User</dc:creator>
  <cp:lastModifiedBy>User</cp:lastModifiedBy>
  <cp:revision>37</cp:revision>
  <dcterms:created xsi:type="dcterms:W3CDTF">2015-03-22T17:02:00Z</dcterms:created>
  <dcterms:modified xsi:type="dcterms:W3CDTF">2015-03-24T20:18:57Z</dcterms:modified>
</cp:coreProperties>
</file>